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7"/>
  </p:notesMasterIdLst>
  <p:handoutMasterIdLst>
    <p:handoutMasterId r:id="rId18"/>
  </p:handoutMasterIdLst>
  <p:sldIdLst>
    <p:sldId id="257" r:id="rId2"/>
    <p:sldId id="324" r:id="rId3"/>
    <p:sldId id="285" r:id="rId4"/>
    <p:sldId id="281" r:id="rId5"/>
    <p:sldId id="328" r:id="rId6"/>
    <p:sldId id="266" r:id="rId7"/>
    <p:sldId id="329" r:id="rId8"/>
    <p:sldId id="296" r:id="rId9"/>
    <p:sldId id="326" r:id="rId10"/>
    <p:sldId id="327" r:id="rId11"/>
    <p:sldId id="295" r:id="rId12"/>
    <p:sldId id="270" r:id="rId13"/>
    <p:sldId id="330" r:id="rId14"/>
    <p:sldId id="311" r:id="rId15"/>
    <p:sldId id="273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2FB149-373F-43CB-94B0-9DEAC5FDECA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002B26-F499-45BC-8B61-5506F927DD4A}">
      <dgm:prSet phldrT="[Text]" custT="1"/>
      <dgm:spPr/>
      <dgm:t>
        <a:bodyPr/>
        <a:lstStyle/>
        <a:p>
          <a:r>
            <a:rPr lang="en-US" sz="2800" b="1" dirty="0" smtClean="0"/>
            <a:t>Yourself, Friends, Family</a:t>
          </a:r>
          <a:endParaRPr lang="en-US" sz="2800" b="1" dirty="0"/>
        </a:p>
      </dgm:t>
    </dgm:pt>
    <dgm:pt modelId="{15CE93AA-6DF0-4947-A7A8-EA72E18A34B4}" type="parTrans" cxnId="{C04A3E47-2F1E-4AB2-8315-646BDC6D8EDB}">
      <dgm:prSet/>
      <dgm:spPr/>
      <dgm:t>
        <a:bodyPr/>
        <a:lstStyle/>
        <a:p>
          <a:endParaRPr lang="en-US"/>
        </a:p>
      </dgm:t>
    </dgm:pt>
    <dgm:pt modelId="{2729BE29-4146-4762-A563-4645A914093B}" type="sibTrans" cxnId="{C04A3E47-2F1E-4AB2-8315-646BDC6D8EDB}">
      <dgm:prSet/>
      <dgm:spPr/>
      <dgm:t>
        <a:bodyPr/>
        <a:lstStyle/>
        <a:p>
          <a:endParaRPr lang="en-US"/>
        </a:p>
      </dgm:t>
    </dgm:pt>
    <dgm:pt modelId="{C7C3BFC1-EC97-4144-92DC-3E5111651E3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i="0" baseline="0" dirty="0" smtClean="0"/>
            <a:t>Banks or Lenders</a:t>
          </a:r>
          <a:endParaRPr lang="en-US" sz="2800" dirty="0"/>
        </a:p>
      </dgm:t>
    </dgm:pt>
    <dgm:pt modelId="{08878C4D-F713-4CD6-B855-DB494D51DA40}" type="parTrans" cxnId="{D1E2A931-FEC3-4E63-8EE8-6FDF3478F546}">
      <dgm:prSet/>
      <dgm:spPr/>
      <dgm:t>
        <a:bodyPr/>
        <a:lstStyle/>
        <a:p>
          <a:endParaRPr lang="en-US"/>
        </a:p>
      </dgm:t>
    </dgm:pt>
    <dgm:pt modelId="{899EEF9B-9454-4E8E-A4F3-3692A2F04CD7}" type="sibTrans" cxnId="{D1E2A931-FEC3-4E63-8EE8-6FDF3478F546}">
      <dgm:prSet/>
      <dgm:spPr/>
      <dgm:t>
        <a:bodyPr/>
        <a:lstStyle/>
        <a:p>
          <a:endParaRPr lang="en-US"/>
        </a:p>
      </dgm:t>
    </dgm:pt>
    <dgm:pt modelId="{704F5857-EB16-41CC-B790-4DBECA208664}">
      <dgm:prSet phldrT="[Text]" custT="1"/>
      <dgm:spPr/>
      <dgm:t>
        <a:bodyPr/>
        <a:lstStyle/>
        <a:p>
          <a:r>
            <a:rPr lang="en-US" sz="2800" b="1" i="0" baseline="0" dirty="0" smtClean="0"/>
            <a:t>SBA Loan Programs</a:t>
          </a:r>
          <a:endParaRPr lang="en-US" sz="2800" b="1" i="0" baseline="0" dirty="0"/>
        </a:p>
      </dgm:t>
    </dgm:pt>
    <dgm:pt modelId="{8CB83D3F-1096-4BC7-A00E-8744F36240B5}" type="sibTrans" cxnId="{90B834A1-A739-4328-8A5D-66C992BB86E8}">
      <dgm:prSet/>
      <dgm:spPr/>
      <dgm:t>
        <a:bodyPr/>
        <a:lstStyle/>
        <a:p>
          <a:endParaRPr lang="en-US"/>
        </a:p>
      </dgm:t>
    </dgm:pt>
    <dgm:pt modelId="{8E9336AF-7259-470A-8240-C5237ECCEC4D}" type="parTrans" cxnId="{90B834A1-A739-4328-8A5D-66C992BB86E8}">
      <dgm:prSet/>
      <dgm:spPr/>
      <dgm:t>
        <a:bodyPr/>
        <a:lstStyle/>
        <a:p>
          <a:endParaRPr lang="en-US"/>
        </a:p>
      </dgm:t>
    </dgm:pt>
    <dgm:pt modelId="{623985ED-FE4F-4048-9816-4F7A9303BA94}">
      <dgm:prSet phldrT="[Text]" custT="1"/>
      <dgm:spPr/>
      <dgm:t>
        <a:bodyPr/>
        <a:lstStyle/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dirty="0" smtClean="0"/>
            <a:t>Community Programs</a:t>
          </a:r>
          <a:endParaRPr lang="en-US" sz="2800" b="1" dirty="0"/>
        </a:p>
      </dgm:t>
    </dgm:pt>
    <dgm:pt modelId="{C5C12787-42A4-4675-B742-B8BDEC9FFAD0}" type="parTrans" cxnId="{7BF5B6BE-61A5-4272-829B-A29A37DAB3FF}">
      <dgm:prSet/>
      <dgm:spPr/>
      <dgm:t>
        <a:bodyPr/>
        <a:lstStyle/>
        <a:p>
          <a:endParaRPr lang="en-US"/>
        </a:p>
      </dgm:t>
    </dgm:pt>
    <dgm:pt modelId="{6305815C-1859-4C6D-853A-EC6AC427E003}" type="sibTrans" cxnId="{7BF5B6BE-61A5-4272-829B-A29A37DAB3FF}">
      <dgm:prSet/>
      <dgm:spPr/>
      <dgm:t>
        <a:bodyPr/>
        <a:lstStyle/>
        <a:p>
          <a:endParaRPr lang="en-US"/>
        </a:p>
      </dgm:t>
    </dgm:pt>
    <dgm:pt modelId="{DC8817E6-8651-405A-BD38-7F916C8256E2}" type="pres">
      <dgm:prSet presAssocID="{112FB149-373F-43CB-94B0-9DEAC5FDECA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584CED7-446B-448F-854F-5D904F3A0CF9}" type="pres">
      <dgm:prSet presAssocID="{112FB149-373F-43CB-94B0-9DEAC5FDECAF}" presName="pyramid" presStyleLbl="node1" presStyleIdx="0" presStyleCnt="1"/>
      <dgm:sp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</dgm:spPr>
    </dgm:pt>
    <dgm:pt modelId="{24061922-FD1B-4CC0-96EB-4C18D42F7C79}" type="pres">
      <dgm:prSet presAssocID="{112FB149-373F-43CB-94B0-9DEAC5FDECAF}" presName="theList" presStyleCnt="0"/>
      <dgm:spPr/>
    </dgm:pt>
    <dgm:pt modelId="{DFEB1ED3-B764-4717-8014-08DC5F568CFB}" type="pres">
      <dgm:prSet presAssocID="{9B002B26-F499-45BC-8B61-5506F927DD4A}" presName="aNode" presStyleLbl="fgAcc1" presStyleIdx="0" presStyleCnt="4" custLinFactNeighborX="1178" custLinFactNeighborY="808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A50FF-05BA-44D2-AF20-2E6197C73EA1}" type="pres">
      <dgm:prSet presAssocID="{9B002B26-F499-45BC-8B61-5506F927DD4A}" presName="aSpace" presStyleCnt="0"/>
      <dgm:spPr/>
    </dgm:pt>
    <dgm:pt modelId="{CC4F98D0-4411-40BF-9842-757C61081F67}" type="pres">
      <dgm:prSet presAssocID="{C7C3BFC1-EC97-4144-92DC-3E5111651E32}" presName="aNode" presStyleLbl="fgAcc1" presStyleIdx="1" presStyleCnt="4" custLinFactNeighborX="1178" custLinFactNeighborY="47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627CC5-D056-4560-AA39-C41A671F662F}" type="pres">
      <dgm:prSet presAssocID="{C7C3BFC1-EC97-4144-92DC-3E5111651E32}" presName="aSpace" presStyleCnt="0"/>
      <dgm:spPr/>
    </dgm:pt>
    <dgm:pt modelId="{BC8BC158-AA85-4C92-B28D-B19E3808D492}" type="pres">
      <dgm:prSet presAssocID="{623985ED-FE4F-4048-9816-4F7A9303BA94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B929F-080E-41B3-8556-EDDC5DF364E9}" type="pres">
      <dgm:prSet presAssocID="{623985ED-FE4F-4048-9816-4F7A9303BA94}" presName="aSpace" presStyleCnt="0"/>
      <dgm:spPr/>
    </dgm:pt>
    <dgm:pt modelId="{6237EB86-5C08-4D0F-B37D-530000111E33}" type="pres">
      <dgm:prSet presAssocID="{704F5857-EB16-41CC-B790-4DBECA208664}" presName="aNode" presStyleLbl="fgAcc1" presStyleIdx="3" presStyleCnt="4" custScaleX="99210" custScaleY="107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886485-5D96-40CB-AC80-A8D46E8C4BCD}" type="pres">
      <dgm:prSet presAssocID="{704F5857-EB16-41CC-B790-4DBECA208664}" presName="aSpace" presStyleCnt="0"/>
      <dgm:spPr/>
    </dgm:pt>
  </dgm:ptLst>
  <dgm:cxnLst>
    <dgm:cxn modelId="{7BF5B6BE-61A5-4272-829B-A29A37DAB3FF}" srcId="{112FB149-373F-43CB-94B0-9DEAC5FDECAF}" destId="{623985ED-FE4F-4048-9816-4F7A9303BA94}" srcOrd="2" destOrd="0" parTransId="{C5C12787-42A4-4675-B742-B8BDEC9FFAD0}" sibTransId="{6305815C-1859-4C6D-853A-EC6AC427E003}"/>
    <dgm:cxn modelId="{8F7C89F9-3FCE-47BB-864F-E26ECF849AA2}" type="presOf" srcId="{704F5857-EB16-41CC-B790-4DBECA208664}" destId="{6237EB86-5C08-4D0F-B37D-530000111E33}" srcOrd="0" destOrd="0" presId="urn:microsoft.com/office/officeart/2005/8/layout/pyramid2"/>
    <dgm:cxn modelId="{D1E2A931-FEC3-4E63-8EE8-6FDF3478F546}" srcId="{112FB149-373F-43CB-94B0-9DEAC5FDECAF}" destId="{C7C3BFC1-EC97-4144-92DC-3E5111651E32}" srcOrd="1" destOrd="0" parTransId="{08878C4D-F713-4CD6-B855-DB494D51DA40}" sibTransId="{899EEF9B-9454-4E8E-A4F3-3692A2F04CD7}"/>
    <dgm:cxn modelId="{90B834A1-A739-4328-8A5D-66C992BB86E8}" srcId="{112FB149-373F-43CB-94B0-9DEAC5FDECAF}" destId="{704F5857-EB16-41CC-B790-4DBECA208664}" srcOrd="3" destOrd="0" parTransId="{8E9336AF-7259-470A-8240-C5237ECCEC4D}" sibTransId="{8CB83D3F-1096-4BC7-A00E-8744F36240B5}"/>
    <dgm:cxn modelId="{91F1F931-759B-48F5-8EA2-D2D29F61FEC5}" type="presOf" srcId="{9B002B26-F499-45BC-8B61-5506F927DD4A}" destId="{DFEB1ED3-B764-4717-8014-08DC5F568CFB}" srcOrd="0" destOrd="0" presId="urn:microsoft.com/office/officeart/2005/8/layout/pyramid2"/>
    <dgm:cxn modelId="{8B6A0042-0F8E-45CB-94AF-D473FC90451E}" type="presOf" srcId="{C7C3BFC1-EC97-4144-92DC-3E5111651E32}" destId="{CC4F98D0-4411-40BF-9842-757C61081F67}" srcOrd="0" destOrd="0" presId="urn:microsoft.com/office/officeart/2005/8/layout/pyramid2"/>
    <dgm:cxn modelId="{CF5C0049-4235-4E3E-BE37-EF37EE7504A9}" type="presOf" srcId="{623985ED-FE4F-4048-9816-4F7A9303BA94}" destId="{BC8BC158-AA85-4C92-B28D-B19E3808D492}" srcOrd="0" destOrd="0" presId="urn:microsoft.com/office/officeart/2005/8/layout/pyramid2"/>
    <dgm:cxn modelId="{86CE0514-65E6-4248-BD8D-C24A517F9F26}" type="presOf" srcId="{112FB149-373F-43CB-94B0-9DEAC5FDECAF}" destId="{DC8817E6-8651-405A-BD38-7F916C8256E2}" srcOrd="0" destOrd="0" presId="urn:microsoft.com/office/officeart/2005/8/layout/pyramid2"/>
    <dgm:cxn modelId="{C04A3E47-2F1E-4AB2-8315-646BDC6D8EDB}" srcId="{112FB149-373F-43CB-94B0-9DEAC5FDECAF}" destId="{9B002B26-F499-45BC-8B61-5506F927DD4A}" srcOrd="0" destOrd="0" parTransId="{15CE93AA-6DF0-4947-A7A8-EA72E18A34B4}" sibTransId="{2729BE29-4146-4762-A563-4645A914093B}"/>
    <dgm:cxn modelId="{23C883EF-8D60-4DD9-BC34-9DA3D3A321D0}" type="presParOf" srcId="{DC8817E6-8651-405A-BD38-7F916C8256E2}" destId="{0584CED7-446B-448F-854F-5D904F3A0CF9}" srcOrd="0" destOrd="0" presId="urn:microsoft.com/office/officeart/2005/8/layout/pyramid2"/>
    <dgm:cxn modelId="{0441E296-A670-4F3F-91AB-8A96B967E9F2}" type="presParOf" srcId="{DC8817E6-8651-405A-BD38-7F916C8256E2}" destId="{24061922-FD1B-4CC0-96EB-4C18D42F7C79}" srcOrd="1" destOrd="0" presId="urn:microsoft.com/office/officeart/2005/8/layout/pyramid2"/>
    <dgm:cxn modelId="{FEE9DE4E-866D-4213-8931-530962038DC9}" type="presParOf" srcId="{24061922-FD1B-4CC0-96EB-4C18D42F7C79}" destId="{DFEB1ED3-B764-4717-8014-08DC5F568CFB}" srcOrd="0" destOrd="0" presId="urn:microsoft.com/office/officeart/2005/8/layout/pyramid2"/>
    <dgm:cxn modelId="{38A07B0D-A4E1-4A69-9EDF-87488B15F837}" type="presParOf" srcId="{24061922-FD1B-4CC0-96EB-4C18D42F7C79}" destId="{302A50FF-05BA-44D2-AF20-2E6197C73EA1}" srcOrd="1" destOrd="0" presId="urn:microsoft.com/office/officeart/2005/8/layout/pyramid2"/>
    <dgm:cxn modelId="{81C1A38B-8D44-43CD-8749-306BF1CC604B}" type="presParOf" srcId="{24061922-FD1B-4CC0-96EB-4C18D42F7C79}" destId="{CC4F98D0-4411-40BF-9842-757C61081F67}" srcOrd="2" destOrd="0" presId="urn:microsoft.com/office/officeart/2005/8/layout/pyramid2"/>
    <dgm:cxn modelId="{C11411A5-7AE1-418C-AFA8-8BD3B987F3F0}" type="presParOf" srcId="{24061922-FD1B-4CC0-96EB-4C18D42F7C79}" destId="{D0627CC5-D056-4560-AA39-C41A671F662F}" srcOrd="3" destOrd="0" presId="urn:microsoft.com/office/officeart/2005/8/layout/pyramid2"/>
    <dgm:cxn modelId="{30BF3BC7-5618-41B4-9971-5504A993B957}" type="presParOf" srcId="{24061922-FD1B-4CC0-96EB-4C18D42F7C79}" destId="{BC8BC158-AA85-4C92-B28D-B19E3808D492}" srcOrd="4" destOrd="0" presId="urn:microsoft.com/office/officeart/2005/8/layout/pyramid2"/>
    <dgm:cxn modelId="{1F70E719-6048-4E8E-B81F-68E34D529812}" type="presParOf" srcId="{24061922-FD1B-4CC0-96EB-4C18D42F7C79}" destId="{88CB929F-080E-41B3-8556-EDDC5DF364E9}" srcOrd="5" destOrd="0" presId="urn:microsoft.com/office/officeart/2005/8/layout/pyramid2"/>
    <dgm:cxn modelId="{C2507019-F490-4311-8EBC-226DB5F64624}" type="presParOf" srcId="{24061922-FD1B-4CC0-96EB-4C18D42F7C79}" destId="{6237EB86-5C08-4D0F-B37D-530000111E33}" srcOrd="6" destOrd="0" presId="urn:microsoft.com/office/officeart/2005/8/layout/pyramid2"/>
    <dgm:cxn modelId="{54D8EE5D-8C0D-4213-A5F5-8164CE52753D}" type="presParOf" srcId="{24061922-FD1B-4CC0-96EB-4C18D42F7C79}" destId="{60886485-5D96-40CB-AC80-A8D46E8C4BCD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4CED7-446B-448F-854F-5D904F3A0CF9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B1ED3-B764-4717-8014-08DC5F568CFB}">
      <dsp:nvSpPr>
        <dsp:cNvPr id="0" name=""/>
        <dsp:cNvSpPr/>
      </dsp:nvSpPr>
      <dsp:spPr>
        <a:xfrm>
          <a:off x="3810008" y="533400"/>
          <a:ext cx="2941875" cy="7911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Yourself, Friends, Family</a:t>
          </a:r>
          <a:endParaRPr lang="en-US" sz="2800" b="1" kern="1200" dirty="0"/>
        </a:p>
      </dsp:txBody>
      <dsp:txXfrm>
        <a:off x="3848629" y="572021"/>
        <a:ext cx="2864633" cy="713917"/>
      </dsp:txXfrm>
    </dsp:sp>
    <dsp:sp modelId="{CC4F98D0-4411-40BF-9842-757C61081F67}">
      <dsp:nvSpPr>
        <dsp:cNvPr id="0" name=""/>
        <dsp:cNvSpPr/>
      </dsp:nvSpPr>
      <dsp:spPr>
        <a:xfrm>
          <a:off x="3810008" y="1390535"/>
          <a:ext cx="2941875" cy="7911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800" b="1" i="0" kern="1200" baseline="0" dirty="0" smtClean="0"/>
            <a:t>Banks or Lenders</a:t>
          </a:r>
          <a:endParaRPr lang="en-US" sz="2800" kern="1200" dirty="0"/>
        </a:p>
      </dsp:txBody>
      <dsp:txXfrm>
        <a:off x="3848629" y="1429156"/>
        <a:ext cx="2864633" cy="713917"/>
      </dsp:txXfrm>
    </dsp:sp>
    <dsp:sp modelId="{BC8BC158-AA85-4C92-B28D-B19E3808D492}">
      <dsp:nvSpPr>
        <dsp:cNvPr id="0" name=""/>
        <dsp:cNvSpPr/>
      </dsp:nvSpPr>
      <dsp:spPr>
        <a:xfrm>
          <a:off x="3775352" y="2233562"/>
          <a:ext cx="2941875" cy="7911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Community Programs</a:t>
          </a:r>
          <a:endParaRPr lang="en-US" sz="2800" b="1" kern="1200" dirty="0"/>
        </a:p>
      </dsp:txBody>
      <dsp:txXfrm>
        <a:off x="3813973" y="2272183"/>
        <a:ext cx="2864633" cy="713917"/>
      </dsp:txXfrm>
    </dsp:sp>
    <dsp:sp modelId="{6237EB86-5C08-4D0F-B37D-530000111E33}">
      <dsp:nvSpPr>
        <dsp:cNvPr id="0" name=""/>
        <dsp:cNvSpPr/>
      </dsp:nvSpPr>
      <dsp:spPr>
        <a:xfrm>
          <a:off x="3786973" y="3123616"/>
          <a:ext cx="2918635" cy="84999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baseline="0" dirty="0" smtClean="0"/>
            <a:t>SBA Loan Programs</a:t>
          </a:r>
          <a:endParaRPr lang="en-US" sz="2800" b="1" i="0" kern="1200" baseline="0" dirty="0"/>
        </a:p>
      </dsp:txBody>
      <dsp:txXfrm>
        <a:off x="3828466" y="3165109"/>
        <a:ext cx="2835649" cy="767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A06BB95-11A9-4C43-B762-BEB26E5C04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6931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0BCCD45-EE73-43A8-B120-A2DC523D61AE}" type="datetimeFigureOut">
              <a:rPr lang="en-US"/>
              <a:pPr>
                <a:defRPr/>
              </a:pPr>
              <a:t>8/10/2017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8D04956-725F-4A7D-81DC-1454DBA9A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73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D04956-725F-4A7D-81DC-1454DBA9A16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34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D04956-725F-4A7D-81DC-1454DBA9A16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43BC9-6483-4EE6-9F01-EAB7C56936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665BB-D8E9-4EE8-A307-BF75AE4C8F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6F28D-4664-4360-98FC-47359CFC8B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0A7D8-33B5-4C10-9C35-DB7AACD3B5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39373-6209-4817-88BF-6BF2477A8E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6D9FB-25E4-40B7-96EF-F65DEAE9B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6F69A-2E94-448B-A1E0-710669A16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C0F37-D989-44CB-B29A-6415035354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C21A2-35FA-4C6F-A89C-670CE3F51E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1D41-F8D2-4DC2-8439-3CC6547A6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4620D-F628-431F-B2A1-9AB87A676B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90F53F-C86C-45BB-8EA5-0CF8E691F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</p:sldLayoutIdLst>
  <p:transition/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youngsj@bh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464550" cy="3962400"/>
          </a:xfrm>
        </p:spPr>
        <p:txBody>
          <a:bodyPr/>
          <a:lstStyle/>
          <a:p>
            <a:pPr algn="ctr" eaLnBrk="1" hangingPunct="1">
              <a:buNone/>
            </a:pPr>
            <a:endParaRPr lang="en-US" sz="1400" b="1" dirty="0" smtClean="0"/>
          </a:p>
          <a:p>
            <a:pPr marL="118872" indent="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defRPr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Services Offered to </a:t>
            </a:r>
          </a:p>
          <a:p>
            <a:pPr marL="118872" indent="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defRPr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Existing Businesses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lvl="8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791200" y="4876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429000" y="13716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pic>
        <p:nvPicPr>
          <p:cNvPr id="10" name="Picture 9" descr="BHC Logo-Gold Haw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955174"/>
            <a:ext cx="3141518" cy="220996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Updated 2014.07.01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359" y="533400"/>
            <a:ext cx="2743200" cy="1357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DCEO Road Map to Success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lvl="0"/>
            <a:r>
              <a:rPr lang="en-US" sz="4000" dirty="0" smtClean="0"/>
              <a:t>Make </a:t>
            </a:r>
            <a:r>
              <a:rPr lang="en-US" sz="4000" dirty="0"/>
              <a:t>Illinois a top destination for entrepreneurs</a:t>
            </a:r>
          </a:p>
          <a:p>
            <a:pPr lvl="0"/>
            <a:r>
              <a:rPr lang="en-US" sz="4000" dirty="0"/>
              <a:t>Implement a comprehensive statewide strategy to drive innovation</a:t>
            </a:r>
          </a:p>
          <a:p>
            <a:pPr lvl="0"/>
            <a:r>
              <a:rPr lang="en-US" sz="4000" dirty="0"/>
              <a:t>Modernize and revitalize our infrastructure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51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9900"/>
                </a:solidFill>
              </a:rPr>
              <a:t>$$</a:t>
            </a:r>
            <a:r>
              <a:rPr lang="en-US" dirty="0" smtClean="0"/>
              <a:t>  </a:t>
            </a:r>
            <a:r>
              <a:rPr lang="en-US" b="1" dirty="0" smtClean="0"/>
              <a:t>Resources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9900"/>
                </a:solidFill>
              </a:rPr>
              <a:t>$$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Illinois Small Business Development Center </a:t>
            </a:r>
            <a:br>
              <a:rPr lang="en-US" b="1" dirty="0" smtClean="0"/>
            </a:br>
            <a:r>
              <a:rPr lang="en-US" b="1" dirty="0" smtClean="0"/>
              <a:t>at Black Hawk College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4000" dirty="0" smtClean="0"/>
              <a:t>Small Business Certificate Program – 5 Saturdays (morning session + Lunch + afternoon session)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Illinois Small Business Development Center </a:t>
            </a:r>
            <a:br>
              <a:rPr lang="en-US" b="1" dirty="0" smtClean="0"/>
            </a:br>
            <a:r>
              <a:rPr lang="en-US" b="1" dirty="0" smtClean="0"/>
              <a:t>at Black Hawk College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4000" dirty="0" smtClean="0"/>
              <a:t>Quick Books Class – 3 Saturday mornings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US" sz="4000" dirty="0" smtClean="0"/>
              <a:t>One-on-one value-added advising services to IL businesses at “no out of pocket cost”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41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b="1" dirty="0" smtClean="0"/>
              <a:t>Questions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Joel E. Youngs, Director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IL Small Business Development Center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	309-796.5710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youngsj@bhc.edu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Joel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Youngs@QCSmallBusiness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4" name="Picture 4" descr="MCj043154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65314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76800"/>
            <a:ext cx="76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Thank you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540750" cy="4343400"/>
          </a:xfrm>
        </p:spPr>
        <p:txBody>
          <a:bodyPr/>
          <a:lstStyle/>
          <a:p>
            <a:pPr marL="118872" indent="0" algn="ctr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  <a:defRPr/>
            </a:pPr>
            <a:r>
              <a:rPr lang="en-US" sz="4000" b="1" dirty="0" smtClean="0"/>
              <a:t>“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Services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Offered to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Existing Businesses</a:t>
            </a:r>
            <a:r>
              <a:rPr lang="en-US" sz="4000" b="1" dirty="0" smtClean="0"/>
              <a:t>”</a:t>
            </a:r>
          </a:p>
          <a:p>
            <a:pPr marL="609600" indent="-609600" algn="ctr" eaLnBrk="1" hangingPunct="1">
              <a:buFontTx/>
              <a:buNone/>
            </a:pPr>
            <a:r>
              <a:rPr lang="en-US" dirty="0" smtClean="0"/>
              <a:t>Illinois Small Business Development Center</a:t>
            </a:r>
          </a:p>
          <a:p>
            <a:pPr marL="609600" indent="-609600" algn="ctr" eaLnBrk="1" hangingPunct="1">
              <a:buNone/>
            </a:pPr>
            <a:r>
              <a:rPr lang="en-US" dirty="0" smtClean="0"/>
              <a:t>At Black Hawk College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endParaRPr lang="en-US" dirty="0" smtClean="0"/>
          </a:p>
        </p:txBody>
      </p:sp>
      <p:pic>
        <p:nvPicPr>
          <p:cNvPr id="6" name="Picture 5" descr="BHC Logo-Gold Haw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3962400"/>
            <a:ext cx="3141518" cy="220996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29899"/>
            <a:ext cx="2811236" cy="1381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80% of Issues are about </a:t>
            </a:r>
            <a:r>
              <a:rPr lang="en-US" sz="6600" b="1" dirty="0" smtClean="0">
                <a:solidFill>
                  <a:srgbClr val="006600"/>
                </a:solidFill>
              </a:rPr>
              <a:t>$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Need an infusion of capital</a:t>
            </a:r>
          </a:p>
          <a:p>
            <a:pPr eaLnBrk="1" hangingPunct="1"/>
            <a:r>
              <a:rPr lang="en-US" sz="4000" dirty="0" smtClean="0"/>
              <a:t>More sales</a:t>
            </a:r>
          </a:p>
          <a:p>
            <a:pPr eaLnBrk="1" hangingPunct="1"/>
            <a:r>
              <a:rPr lang="en-US" sz="4000" dirty="0" smtClean="0"/>
              <a:t>Less costs</a:t>
            </a:r>
          </a:p>
          <a:p>
            <a:pPr eaLnBrk="1" hangingPunct="1"/>
            <a:r>
              <a:rPr lang="en-US" sz="4000" dirty="0" smtClean="0"/>
              <a:t>How do I sell (transition) out</a:t>
            </a:r>
            <a:endParaRPr lang="en-US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3114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“Can I get a grant …</a:t>
            </a:r>
            <a:r>
              <a:rPr lang="en-US" dirty="0" smtClean="0"/>
              <a:t>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16950" cy="4191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4000" dirty="0" smtClean="0"/>
              <a:t>General rule – Probably </a:t>
            </a:r>
            <a:r>
              <a:rPr lang="en-US" sz="4000" b="1" u="sng" dirty="0" smtClean="0"/>
              <a:t>NOT!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4000" b="1" dirty="0" smtClean="0"/>
              <a:t>However ….</a:t>
            </a:r>
          </a:p>
          <a:p>
            <a:pPr marL="0" indent="0" eaLnBrk="1" hangingPunct="1">
              <a:buNone/>
            </a:pPr>
            <a:r>
              <a:rPr lang="en-US" sz="4000" dirty="0" smtClean="0"/>
              <a:t>.	There are some exceptions give me a call to find out</a:t>
            </a:r>
          </a:p>
          <a:p>
            <a:pPr marL="0" indent="0" algn="ctr" eaLnBrk="1" hangingPunct="1">
              <a:buNone/>
            </a:pPr>
            <a:r>
              <a:rPr lang="en-US" sz="4000" dirty="0" smtClean="0"/>
              <a:t>309.796.5710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“Can I get a </a:t>
            </a:r>
            <a:r>
              <a:rPr lang="en-US" b="1" dirty="0" smtClean="0"/>
              <a:t>loan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4000" dirty="0"/>
              <a:t>General rule – </a:t>
            </a:r>
            <a:r>
              <a:rPr lang="en-US" sz="4000" dirty="0" smtClean="0"/>
              <a:t>Probably</a:t>
            </a:r>
            <a:r>
              <a:rPr lang="en-US" sz="4000" b="1" dirty="0" smtClean="0"/>
              <a:t>!</a:t>
            </a:r>
            <a:endParaRPr lang="en-US" sz="4000" b="1" dirty="0"/>
          </a:p>
          <a:p>
            <a:pPr eaLnBrk="1" hangingPunct="1">
              <a:buFont typeface="Arial" pitchFamily="34" charset="0"/>
              <a:buChar char="•"/>
            </a:pPr>
            <a:r>
              <a:rPr lang="en-US" sz="4000" b="1" dirty="0"/>
              <a:t>However ….</a:t>
            </a:r>
          </a:p>
          <a:p>
            <a:pPr marL="0" indent="0" eaLnBrk="1" hangingPunct="1">
              <a:buNone/>
            </a:pPr>
            <a:r>
              <a:rPr lang="en-US" sz="4000" dirty="0"/>
              <a:t>.	</a:t>
            </a:r>
            <a:r>
              <a:rPr lang="en-US" sz="4000" dirty="0" smtClean="0"/>
              <a:t>We have some “tricks up our sleeves” to help with:</a:t>
            </a:r>
          </a:p>
          <a:p>
            <a:pPr marL="0" indent="0" eaLnBrk="1" hangingPunct="1">
              <a:buNone/>
            </a:pPr>
            <a:r>
              <a:rPr lang="en-US" sz="4000" dirty="0"/>
              <a:t>	</a:t>
            </a:r>
            <a:r>
              <a:rPr lang="en-US" sz="4000" dirty="0" smtClean="0"/>
              <a:t>- negotiating terms</a:t>
            </a:r>
          </a:p>
          <a:p>
            <a:pPr marL="0" indent="0" eaLnBrk="1" hangingPunct="1">
              <a:buNone/>
            </a:pPr>
            <a:r>
              <a:rPr lang="en-US" sz="4000" dirty="0"/>
              <a:t>	</a:t>
            </a:r>
            <a:r>
              <a:rPr lang="en-US" sz="4000" dirty="0" smtClean="0"/>
              <a:t>- setting the table for “YES”</a:t>
            </a:r>
          </a:p>
          <a:p>
            <a:pPr marL="0" indent="0" eaLnBrk="1" hangingPunct="1">
              <a:buNone/>
            </a:pPr>
            <a:r>
              <a:rPr lang="en-US" sz="4000" dirty="0"/>
              <a:t>	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“Can I get a </a:t>
            </a:r>
            <a:r>
              <a:rPr lang="en-US" b="1" dirty="0" smtClean="0"/>
              <a:t>loan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4000" b="1" dirty="0" smtClean="0"/>
              <a:t>However </a:t>
            </a:r>
            <a:r>
              <a:rPr lang="en-US" sz="4000" b="1" dirty="0"/>
              <a:t>….</a:t>
            </a:r>
          </a:p>
          <a:p>
            <a:pPr marL="0" indent="0" eaLnBrk="1" hangingPunct="1">
              <a:buNone/>
            </a:pPr>
            <a:r>
              <a:rPr lang="en-US" sz="4000" dirty="0"/>
              <a:t>.	</a:t>
            </a:r>
            <a:r>
              <a:rPr lang="en-US" sz="4000" dirty="0" smtClean="0"/>
              <a:t>Sometimes the answer is going to be NO or Not yet!</a:t>
            </a:r>
          </a:p>
          <a:p>
            <a:pPr marL="0" indent="0" eaLnBrk="1" hangingPunct="1">
              <a:buNone/>
            </a:pPr>
            <a:r>
              <a:rPr lang="en-US" sz="4000" dirty="0"/>
              <a:t>	</a:t>
            </a:r>
            <a:r>
              <a:rPr lang="en-US" sz="4000" dirty="0" smtClean="0"/>
              <a:t>I can help with strategies to get those answers to a YES.</a:t>
            </a:r>
          </a:p>
          <a:p>
            <a:pPr marL="0" indent="0" eaLnBrk="1" hangingPunct="1">
              <a:buNone/>
            </a:pPr>
            <a:r>
              <a:rPr lang="en-US" sz="4000" dirty="0"/>
              <a:t>	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45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4475"/>
            <a:ext cx="8839200" cy="1660525"/>
          </a:xfrm>
        </p:spPr>
        <p:txBody>
          <a:bodyPr/>
          <a:lstStyle/>
          <a:p>
            <a:pPr eaLnBrk="1" hangingPunct="1"/>
            <a:r>
              <a:rPr lang="en-US" b="1" dirty="0" smtClean="0"/>
              <a:t>More sales or less costs?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35950" cy="304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sz="4000" dirty="0" smtClean="0"/>
              <a:t>Which is more important?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44475"/>
            <a:ext cx="8839200" cy="1660525"/>
          </a:xfrm>
        </p:spPr>
        <p:txBody>
          <a:bodyPr/>
          <a:lstStyle/>
          <a:p>
            <a:pPr eaLnBrk="1" hangingPunct="1"/>
            <a:r>
              <a:rPr lang="en-US" b="1" dirty="0" smtClean="0"/>
              <a:t>More sales or less costs?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32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35950" cy="304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sz="4000" dirty="0" smtClean="0"/>
              <a:t>Yes – BOTH</a:t>
            </a:r>
          </a:p>
          <a:p>
            <a:pPr eaLnBrk="1" hangingPunct="1"/>
            <a:r>
              <a:rPr lang="en-US" sz="4000" dirty="0" smtClean="0"/>
              <a:t>Taking care of both results in a 3%-6% increase in bottom line results (on the average)</a:t>
            </a:r>
          </a:p>
          <a:p>
            <a:pPr eaLnBrk="1" hangingPunct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1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DCEO Road Map to Success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lvl="0"/>
            <a:r>
              <a:rPr lang="en-US" sz="4000" dirty="0"/>
              <a:t>Strengthen the state's ongoing business attraction, retention and support initiatives</a:t>
            </a:r>
          </a:p>
          <a:p>
            <a:pPr lvl="0"/>
            <a:r>
              <a:rPr lang="en-US" sz="4000" dirty="0"/>
              <a:t>Promote economic development on a regional </a:t>
            </a:r>
            <a:r>
              <a:rPr lang="en-US" sz="4000" dirty="0" smtClean="0"/>
              <a:t>level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DCEO Road Map to Success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458200" cy="4525963"/>
          </a:xfrm>
        </p:spPr>
        <p:txBody>
          <a:bodyPr/>
          <a:lstStyle/>
          <a:p>
            <a:pPr lvl="0"/>
            <a:r>
              <a:rPr lang="en-US" sz="4000" dirty="0" smtClean="0"/>
              <a:t>Develop </a:t>
            </a:r>
            <a:r>
              <a:rPr lang="en-US" sz="4000" dirty="0"/>
              <a:t>an increasingly competitive workforce</a:t>
            </a:r>
          </a:p>
          <a:p>
            <a:pPr lvl="0"/>
            <a:r>
              <a:rPr lang="en-US" sz="4000" dirty="0"/>
              <a:t>Increase fairness and opportunity for distressed communities and the </a:t>
            </a:r>
            <a:r>
              <a:rPr lang="en-US" sz="4000" dirty="0" smtClean="0"/>
              <a:t>unemployed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Property of IL SBDC at Black Hawk College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Updated 2014.07.01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31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3086</TotalTime>
  <Words>425</Words>
  <Application>Microsoft Office PowerPoint</Application>
  <PresentationFormat>On-screen Show (4:3)</PresentationFormat>
  <Paragraphs>100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80% of Issues are about $</vt:lpstr>
      <vt:lpstr>“Can I get a grant … </vt:lpstr>
      <vt:lpstr>“Can I get a loan …</vt:lpstr>
      <vt:lpstr>“Can I get a loan …</vt:lpstr>
      <vt:lpstr>More sales or less costs? </vt:lpstr>
      <vt:lpstr>More sales or less costs? </vt:lpstr>
      <vt:lpstr>DCEO Road Map to Success</vt:lpstr>
      <vt:lpstr>DCEO Road Map to Success</vt:lpstr>
      <vt:lpstr>DCEO Road Map to Success</vt:lpstr>
      <vt:lpstr>$$  Resources  $$</vt:lpstr>
      <vt:lpstr>Illinois Small Business Development Center  at Black Hawk College</vt:lpstr>
      <vt:lpstr>Illinois Small Business Development Center  at Black Hawk College</vt:lpstr>
      <vt:lpstr>Questions</vt:lpstr>
      <vt:lpstr> Thank you </vt:lpstr>
    </vt:vector>
  </TitlesOfParts>
  <Company>Black Hawk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Johnson</dc:creator>
  <cp:lastModifiedBy>David</cp:lastModifiedBy>
  <cp:revision>196</cp:revision>
  <dcterms:created xsi:type="dcterms:W3CDTF">2007-12-07T20:36:44Z</dcterms:created>
  <dcterms:modified xsi:type="dcterms:W3CDTF">2017-08-10T20:16:01Z</dcterms:modified>
</cp:coreProperties>
</file>