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1" r:id="rId2"/>
    <p:sldId id="307" r:id="rId3"/>
    <p:sldId id="293" r:id="rId4"/>
    <p:sldId id="334" r:id="rId5"/>
    <p:sldId id="258" r:id="rId6"/>
    <p:sldId id="260" r:id="rId7"/>
    <p:sldId id="346" r:id="rId8"/>
    <p:sldId id="264" r:id="rId9"/>
    <p:sldId id="313" r:id="rId10"/>
    <p:sldId id="263" r:id="rId11"/>
    <p:sldId id="347" r:id="rId12"/>
    <p:sldId id="348" r:id="rId13"/>
    <p:sldId id="273" r:id="rId14"/>
    <p:sldId id="272" r:id="rId15"/>
    <p:sldId id="275" r:id="rId16"/>
    <p:sldId id="266" r:id="rId17"/>
    <p:sldId id="270" r:id="rId18"/>
    <p:sldId id="269" r:id="rId19"/>
    <p:sldId id="315" r:id="rId20"/>
    <p:sldId id="316" r:id="rId21"/>
    <p:sldId id="317" r:id="rId22"/>
    <p:sldId id="318" r:id="rId23"/>
    <p:sldId id="319" r:id="rId24"/>
    <p:sldId id="320" r:id="rId25"/>
    <p:sldId id="326" r:id="rId26"/>
    <p:sldId id="335" r:id="rId27"/>
    <p:sldId id="278" r:id="rId28"/>
    <p:sldId id="356" r:id="rId29"/>
    <p:sldId id="279" r:id="rId30"/>
    <p:sldId id="311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A"/>
    <a:srgbClr val="525051"/>
    <a:srgbClr val="002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FB149-373F-43CB-94B0-9DEAC5FDECA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02B26-F499-45BC-8B61-5506F927DD4A}">
      <dgm:prSet phldrT="[Text]" custT="1"/>
      <dgm:spPr/>
      <dgm:t>
        <a:bodyPr/>
        <a:lstStyle/>
        <a:p>
          <a:r>
            <a:rPr lang="en-US" sz="2800" b="1" dirty="0" smtClean="0"/>
            <a:t>Yourself, Friends, Family</a:t>
          </a:r>
          <a:endParaRPr lang="en-US" sz="2800" b="1" dirty="0"/>
        </a:p>
      </dgm:t>
    </dgm:pt>
    <dgm:pt modelId="{15CE93AA-6DF0-4947-A7A8-EA72E18A34B4}" type="parTrans" cxnId="{C04A3E47-2F1E-4AB2-8315-646BDC6D8EDB}">
      <dgm:prSet/>
      <dgm:spPr/>
      <dgm:t>
        <a:bodyPr/>
        <a:lstStyle/>
        <a:p>
          <a:endParaRPr lang="en-US"/>
        </a:p>
      </dgm:t>
    </dgm:pt>
    <dgm:pt modelId="{2729BE29-4146-4762-A563-4645A914093B}" type="sibTrans" cxnId="{C04A3E47-2F1E-4AB2-8315-646BDC6D8EDB}">
      <dgm:prSet/>
      <dgm:spPr/>
      <dgm:t>
        <a:bodyPr/>
        <a:lstStyle/>
        <a:p>
          <a:endParaRPr lang="en-US"/>
        </a:p>
      </dgm:t>
    </dgm:pt>
    <dgm:pt modelId="{C7C3BFC1-EC97-4144-92DC-3E5111651E3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i="0" baseline="0" dirty="0" smtClean="0"/>
            <a:t>Banks or Lenders</a:t>
          </a:r>
          <a:endParaRPr lang="en-US" sz="2800" dirty="0"/>
        </a:p>
      </dgm:t>
    </dgm:pt>
    <dgm:pt modelId="{08878C4D-F713-4CD6-B855-DB494D51DA40}" type="parTrans" cxnId="{D1E2A931-FEC3-4E63-8EE8-6FDF3478F546}">
      <dgm:prSet/>
      <dgm:spPr/>
      <dgm:t>
        <a:bodyPr/>
        <a:lstStyle/>
        <a:p>
          <a:endParaRPr lang="en-US"/>
        </a:p>
      </dgm:t>
    </dgm:pt>
    <dgm:pt modelId="{899EEF9B-9454-4E8E-A4F3-3692A2F04CD7}" type="sibTrans" cxnId="{D1E2A931-FEC3-4E63-8EE8-6FDF3478F546}">
      <dgm:prSet/>
      <dgm:spPr/>
      <dgm:t>
        <a:bodyPr/>
        <a:lstStyle/>
        <a:p>
          <a:endParaRPr lang="en-US"/>
        </a:p>
      </dgm:t>
    </dgm:pt>
    <dgm:pt modelId="{704F5857-EB16-41CC-B790-4DBECA208664}">
      <dgm:prSet phldrT="[Text]" custT="1"/>
      <dgm:spPr/>
      <dgm:t>
        <a:bodyPr/>
        <a:lstStyle/>
        <a:p>
          <a:r>
            <a:rPr lang="en-US" sz="2800" b="1" i="0" baseline="0" dirty="0" smtClean="0"/>
            <a:t>SBA Loan Programs</a:t>
          </a:r>
          <a:endParaRPr lang="en-US" sz="2800" b="1" i="0" baseline="0" dirty="0"/>
        </a:p>
      </dgm:t>
    </dgm:pt>
    <dgm:pt modelId="{8CB83D3F-1096-4BC7-A00E-8744F36240B5}" type="sibTrans" cxnId="{90B834A1-A739-4328-8A5D-66C992BB86E8}">
      <dgm:prSet/>
      <dgm:spPr/>
      <dgm:t>
        <a:bodyPr/>
        <a:lstStyle/>
        <a:p>
          <a:endParaRPr lang="en-US"/>
        </a:p>
      </dgm:t>
    </dgm:pt>
    <dgm:pt modelId="{8E9336AF-7259-470A-8240-C5237ECCEC4D}" type="parTrans" cxnId="{90B834A1-A739-4328-8A5D-66C992BB86E8}">
      <dgm:prSet/>
      <dgm:spPr/>
      <dgm:t>
        <a:bodyPr/>
        <a:lstStyle/>
        <a:p>
          <a:endParaRPr lang="en-US"/>
        </a:p>
      </dgm:t>
    </dgm:pt>
    <dgm:pt modelId="{623985ED-FE4F-4048-9816-4F7A9303BA94}">
      <dgm:prSet phldrT="[Text]" custT="1"/>
      <dgm:spPr/>
      <dgm:t>
        <a:bodyPr/>
        <a:lstStyle/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/>
            <a:t>Community Programs</a:t>
          </a:r>
          <a:endParaRPr lang="en-US" sz="2800" b="1" dirty="0"/>
        </a:p>
      </dgm:t>
    </dgm:pt>
    <dgm:pt modelId="{C5C12787-42A4-4675-B742-B8BDEC9FFAD0}" type="parTrans" cxnId="{7BF5B6BE-61A5-4272-829B-A29A37DAB3FF}">
      <dgm:prSet/>
      <dgm:spPr/>
      <dgm:t>
        <a:bodyPr/>
        <a:lstStyle/>
        <a:p>
          <a:endParaRPr lang="en-US"/>
        </a:p>
      </dgm:t>
    </dgm:pt>
    <dgm:pt modelId="{6305815C-1859-4C6D-853A-EC6AC427E003}" type="sibTrans" cxnId="{7BF5B6BE-61A5-4272-829B-A29A37DAB3FF}">
      <dgm:prSet/>
      <dgm:spPr/>
      <dgm:t>
        <a:bodyPr/>
        <a:lstStyle/>
        <a:p>
          <a:endParaRPr lang="en-US"/>
        </a:p>
      </dgm:t>
    </dgm:pt>
    <dgm:pt modelId="{DC8817E6-8651-405A-BD38-7F916C8256E2}" type="pres">
      <dgm:prSet presAssocID="{112FB149-373F-43CB-94B0-9DEAC5FDEC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584CED7-446B-448F-854F-5D904F3A0CF9}" type="pres">
      <dgm:prSet presAssocID="{112FB149-373F-43CB-94B0-9DEAC5FDECAF}" presName="pyramid" presStyleLbl="node1" presStyleIdx="0" presStyleCn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</dgm:pt>
    <dgm:pt modelId="{24061922-FD1B-4CC0-96EB-4C18D42F7C79}" type="pres">
      <dgm:prSet presAssocID="{112FB149-373F-43CB-94B0-9DEAC5FDECAF}" presName="theList" presStyleCnt="0"/>
      <dgm:spPr/>
    </dgm:pt>
    <dgm:pt modelId="{DFEB1ED3-B764-4717-8014-08DC5F568CFB}" type="pres">
      <dgm:prSet presAssocID="{9B002B26-F499-45BC-8B61-5506F927DD4A}" presName="aNode" presStyleLbl="fgAcc1" presStyleIdx="0" presStyleCnt="4" custLinFactNeighborX="1178" custLinFactNeighborY="80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A50FF-05BA-44D2-AF20-2E6197C73EA1}" type="pres">
      <dgm:prSet presAssocID="{9B002B26-F499-45BC-8B61-5506F927DD4A}" presName="aSpace" presStyleCnt="0"/>
      <dgm:spPr/>
    </dgm:pt>
    <dgm:pt modelId="{CC4F98D0-4411-40BF-9842-757C61081F67}" type="pres">
      <dgm:prSet presAssocID="{C7C3BFC1-EC97-4144-92DC-3E5111651E32}" presName="aNode" presStyleLbl="fgAcc1" presStyleIdx="1" presStyleCnt="4" custLinFactNeighborX="1178" custLinFactNeighborY="47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27CC5-D056-4560-AA39-C41A671F662F}" type="pres">
      <dgm:prSet presAssocID="{C7C3BFC1-EC97-4144-92DC-3E5111651E32}" presName="aSpace" presStyleCnt="0"/>
      <dgm:spPr/>
    </dgm:pt>
    <dgm:pt modelId="{BC8BC158-AA85-4C92-B28D-B19E3808D492}" type="pres">
      <dgm:prSet presAssocID="{623985ED-FE4F-4048-9816-4F7A9303BA9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B929F-080E-41B3-8556-EDDC5DF364E9}" type="pres">
      <dgm:prSet presAssocID="{623985ED-FE4F-4048-9816-4F7A9303BA94}" presName="aSpace" presStyleCnt="0"/>
      <dgm:spPr/>
    </dgm:pt>
    <dgm:pt modelId="{6237EB86-5C08-4D0F-B37D-530000111E33}" type="pres">
      <dgm:prSet presAssocID="{704F5857-EB16-41CC-B790-4DBECA208664}" presName="aNode" presStyleLbl="fgAcc1" presStyleIdx="3" presStyleCnt="4" custScaleX="99210" custScaleY="10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6485-5D96-40CB-AC80-A8D46E8C4BCD}" type="pres">
      <dgm:prSet presAssocID="{704F5857-EB16-41CC-B790-4DBECA208664}" presName="aSpace" presStyleCnt="0"/>
      <dgm:spPr/>
    </dgm:pt>
  </dgm:ptLst>
  <dgm:cxnLst>
    <dgm:cxn modelId="{C5C0C42D-54AC-4AC6-8BE2-DF59C093EE02}" type="presOf" srcId="{623985ED-FE4F-4048-9816-4F7A9303BA94}" destId="{BC8BC158-AA85-4C92-B28D-B19E3808D492}" srcOrd="0" destOrd="0" presId="urn:microsoft.com/office/officeart/2005/8/layout/pyramid2"/>
    <dgm:cxn modelId="{8AD6D28A-B05A-41FE-AA14-8F247BB27A96}" type="presOf" srcId="{C7C3BFC1-EC97-4144-92DC-3E5111651E32}" destId="{CC4F98D0-4411-40BF-9842-757C61081F67}" srcOrd="0" destOrd="0" presId="urn:microsoft.com/office/officeart/2005/8/layout/pyramid2"/>
    <dgm:cxn modelId="{7BF5B6BE-61A5-4272-829B-A29A37DAB3FF}" srcId="{112FB149-373F-43CB-94B0-9DEAC5FDECAF}" destId="{623985ED-FE4F-4048-9816-4F7A9303BA94}" srcOrd="2" destOrd="0" parTransId="{C5C12787-42A4-4675-B742-B8BDEC9FFAD0}" sibTransId="{6305815C-1859-4C6D-853A-EC6AC427E003}"/>
    <dgm:cxn modelId="{F530BAAF-EECD-4C72-8963-B138B8188ED6}" type="presOf" srcId="{704F5857-EB16-41CC-B790-4DBECA208664}" destId="{6237EB86-5C08-4D0F-B37D-530000111E33}" srcOrd="0" destOrd="0" presId="urn:microsoft.com/office/officeart/2005/8/layout/pyramid2"/>
    <dgm:cxn modelId="{D1E2A931-FEC3-4E63-8EE8-6FDF3478F546}" srcId="{112FB149-373F-43CB-94B0-9DEAC5FDECAF}" destId="{C7C3BFC1-EC97-4144-92DC-3E5111651E32}" srcOrd="1" destOrd="0" parTransId="{08878C4D-F713-4CD6-B855-DB494D51DA40}" sibTransId="{899EEF9B-9454-4E8E-A4F3-3692A2F04CD7}"/>
    <dgm:cxn modelId="{90B834A1-A739-4328-8A5D-66C992BB86E8}" srcId="{112FB149-373F-43CB-94B0-9DEAC5FDECAF}" destId="{704F5857-EB16-41CC-B790-4DBECA208664}" srcOrd="3" destOrd="0" parTransId="{8E9336AF-7259-470A-8240-C5237ECCEC4D}" sibTransId="{8CB83D3F-1096-4BC7-A00E-8744F36240B5}"/>
    <dgm:cxn modelId="{D454BEDE-7362-43BC-9BE1-6C24E95553AD}" type="presOf" srcId="{112FB149-373F-43CB-94B0-9DEAC5FDECAF}" destId="{DC8817E6-8651-405A-BD38-7F916C8256E2}" srcOrd="0" destOrd="0" presId="urn:microsoft.com/office/officeart/2005/8/layout/pyramid2"/>
    <dgm:cxn modelId="{7612A4ED-5CE7-45CA-BD1F-228814537C17}" type="presOf" srcId="{9B002B26-F499-45BC-8B61-5506F927DD4A}" destId="{DFEB1ED3-B764-4717-8014-08DC5F568CFB}" srcOrd="0" destOrd="0" presId="urn:microsoft.com/office/officeart/2005/8/layout/pyramid2"/>
    <dgm:cxn modelId="{C04A3E47-2F1E-4AB2-8315-646BDC6D8EDB}" srcId="{112FB149-373F-43CB-94B0-9DEAC5FDECAF}" destId="{9B002B26-F499-45BC-8B61-5506F927DD4A}" srcOrd="0" destOrd="0" parTransId="{15CE93AA-6DF0-4947-A7A8-EA72E18A34B4}" sibTransId="{2729BE29-4146-4762-A563-4645A914093B}"/>
    <dgm:cxn modelId="{56B554EF-446F-42E6-89C8-FF641E378C58}" type="presParOf" srcId="{DC8817E6-8651-405A-BD38-7F916C8256E2}" destId="{0584CED7-446B-448F-854F-5D904F3A0CF9}" srcOrd="0" destOrd="0" presId="urn:microsoft.com/office/officeart/2005/8/layout/pyramid2"/>
    <dgm:cxn modelId="{995A2EF5-41B8-4278-9472-C9B8573C0F86}" type="presParOf" srcId="{DC8817E6-8651-405A-BD38-7F916C8256E2}" destId="{24061922-FD1B-4CC0-96EB-4C18D42F7C79}" srcOrd="1" destOrd="0" presId="urn:microsoft.com/office/officeart/2005/8/layout/pyramid2"/>
    <dgm:cxn modelId="{E0AB8786-541E-4393-877C-76BD5AB8BE98}" type="presParOf" srcId="{24061922-FD1B-4CC0-96EB-4C18D42F7C79}" destId="{DFEB1ED3-B764-4717-8014-08DC5F568CFB}" srcOrd="0" destOrd="0" presId="urn:microsoft.com/office/officeart/2005/8/layout/pyramid2"/>
    <dgm:cxn modelId="{B381746A-B9FF-495D-8DEB-5DD684DC7D22}" type="presParOf" srcId="{24061922-FD1B-4CC0-96EB-4C18D42F7C79}" destId="{302A50FF-05BA-44D2-AF20-2E6197C73EA1}" srcOrd="1" destOrd="0" presId="urn:microsoft.com/office/officeart/2005/8/layout/pyramid2"/>
    <dgm:cxn modelId="{579A5D2F-AB5B-4F2B-9AEE-B22505B0DBB3}" type="presParOf" srcId="{24061922-FD1B-4CC0-96EB-4C18D42F7C79}" destId="{CC4F98D0-4411-40BF-9842-757C61081F67}" srcOrd="2" destOrd="0" presId="urn:microsoft.com/office/officeart/2005/8/layout/pyramid2"/>
    <dgm:cxn modelId="{0FC3D02D-502C-4764-98CC-2D62A5F7072C}" type="presParOf" srcId="{24061922-FD1B-4CC0-96EB-4C18D42F7C79}" destId="{D0627CC5-D056-4560-AA39-C41A671F662F}" srcOrd="3" destOrd="0" presId="urn:microsoft.com/office/officeart/2005/8/layout/pyramid2"/>
    <dgm:cxn modelId="{20FA80EF-DE22-4088-B1FA-BD2C9ED76ED2}" type="presParOf" srcId="{24061922-FD1B-4CC0-96EB-4C18D42F7C79}" destId="{BC8BC158-AA85-4C92-B28D-B19E3808D492}" srcOrd="4" destOrd="0" presId="urn:microsoft.com/office/officeart/2005/8/layout/pyramid2"/>
    <dgm:cxn modelId="{8DFDBB61-7392-451B-BBB2-BFFBDC562DDB}" type="presParOf" srcId="{24061922-FD1B-4CC0-96EB-4C18D42F7C79}" destId="{88CB929F-080E-41B3-8556-EDDC5DF364E9}" srcOrd="5" destOrd="0" presId="urn:microsoft.com/office/officeart/2005/8/layout/pyramid2"/>
    <dgm:cxn modelId="{FC0BBFE9-5037-49D7-AC2E-AC16D8DD6F0B}" type="presParOf" srcId="{24061922-FD1B-4CC0-96EB-4C18D42F7C79}" destId="{6237EB86-5C08-4D0F-B37D-530000111E33}" srcOrd="6" destOrd="0" presId="urn:microsoft.com/office/officeart/2005/8/layout/pyramid2"/>
    <dgm:cxn modelId="{A742524B-26AA-4E61-90E9-3B8EBCF5058D}" type="presParOf" srcId="{24061922-FD1B-4CC0-96EB-4C18D42F7C79}" destId="{60886485-5D96-40CB-AC80-A8D46E8C4BC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4CED7-446B-448F-854F-5D904F3A0CF9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B1ED3-B764-4717-8014-08DC5F568CFB}">
      <dsp:nvSpPr>
        <dsp:cNvPr id="0" name=""/>
        <dsp:cNvSpPr/>
      </dsp:nvSpPr>
      <dsp:spPr>
        <a:xfrm>
          <a:off x="3810008" y="533400"/>
          <a:ext cx="2941875" cy="7911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Yourself, Friends, Family</a:t>
          </a:r>
          <a:endParaRPr lang="en-US" sz="2800" b="1" kern="1200" dirty="0"/>
        </a:p>
      </dsp:txBody>
      <dsp:txXfrm>
        <a:off x="3848629" y="572021"/>
        <a:ext cx="2864633" cy="713917"/>
      </dsp:txXfrm>
    </dsp:sp>
    <dsp:sp modelId="{CC4F98D0-4411-40BF-9842-757C61081F67}">
      <dsp:nvSpPr>
        <dsp:cNvPr id="0" name=""/>
        <dsp:cNvSpPr/>
      </dsp:nvSpPr>
      <dsp:spPr>
        <a:xfrm>
          <a:off x="3810008" y="1390535"/>
          <a:ext cx="2941875" cy="7911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i="0" kern="1200" baseline="0" dirty="0" smtClean="0"/>
            <a:t>Banks or Lenders</a:t>
          </a:r>
          <a:endParaRPr lang="en-US" sz="2800" kern="1200" dirty="0"/>
        </a:p>
      </dsp:txBody>
      <dsp:txXfrm>
        <a:off x="3848629" y="1429156"/>
        <a:ext cx="2864633" cy="713917"/>
      </dsp:txXfrm>
    </dsp:sp>
    <dsp:sp modelId="{BC8BC158-AA85-4C92-B28D-B19E3808D492}">
      <dsp:nvSpPr>
        <dsp:cNvPr id="0" name=""/>
        <dsp:cNvSpPr/>
      </dsp:nvSpPr>
      <dsp:spPr>
        <a:xfrm>
          <a:off x="3775352" y="2233562"/>
          <a:ext cx="2941875" cy="7911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Community Programs</a:t>
          </a:r>
          <a:endParaRPr lang="en-US" sz="2800" b="1" kern="1200" dirty="0"/>
        </a:p>
      </dsp:txBody>
      <dsp:txXfrm>
        <a:off x="3813973" y="2272183"/>
        <a:ext cx="2864633" cy="713917"/>
      </dsp:txXfrm>
    </dsp:sp>
    <dsp:sp modelId="{6237EB86-5C08-4D0F-B37D-530000111E33}">
      <dsp:nvSpPr>
        <dsp:cNvPr id="0" name=""/>
        <dsp:cNvSpPr/>
      </dsp:nvSpPr>
      <dsp:spPr>
        <a:xfrm>
          <a:off x="3786973" y="3123616"/>
          <a:ext cx="2918635" cy="849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dirty="0" smtClean="0"/>
            <a:t>SBA Loan Programs</a:t>
          </a:r>
          <a:endParaRPr lang="en-US" sz="2800" b="1" i="0" kern="1200" baseline="0" dirty="0"/>
        </a:p>
      </dsp:txBody>
      <dsp:txXfrm>
        <a:off x="3828466" y="3165109"/>
        <a:ext cx="2835649" cy="76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E5F026-5712-4AE2-B44A-EC3FABB6BD33}" type="datetimeFigureOut">
              <a:rPr lang="en-US"/>
              <a:pPr>
                <a:defRPr/>
              </a:pPr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7E0E94-94FF-4885-90F3-851AC6FCD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3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A828446-A15A-47FC-B743-1A024CF04154}" type="datetimeFigureOut">
              <a:rPr lang="en-US"/>
              <a:pPr>
                <a:defRPr/>
              </a:pPr>
              <a:t>8/10/2017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E783F16-01E4-48BD-805E-12B04920D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8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tell me</a:t>
            </a:r>
          </a:p>
          <a:p>
            <a:endParaRPr lang="en-US" dirty="0" smtClean="0"/>
          </a:p>
          <a:p>
            <a:r>
              <a:rPr lang="en-US" dirty="0" smtClean="0"/>
              <a:t>Go through BP Inventory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3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8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everything else?  </a:t>
            </a:r>
          </a:p>
          <a:p>
            <a:r>
              <a:rPr lang="en-US" dirty="0" smtClean="0"/>
              <a:t>Bags</a:t>
            </a:r>
          </a:p>
          <a:p>
            <a:r>
              <a:rPr lang="en-US" dirty="0" smtClean="0"/>
              <a:t>Tissue</a:t>
            </a:r>
          </a:p>
          <a:p>
            <a:r>
              <a:rPr lang="en-US" dirty="0" smtClean="0"/>
              <a:t>Tags</a:t>
            </a:r>
          </a:p>
          <a:p>
            <a:r>
              <a:rPr lang="en-US" dirty="0" smtClean="0"/>
              <a:t>Office supplies</a:t>
            </a:r>
          </a:p>
          <a:p>
            <a:r>
              <a:rPr lang="en-US" dirty="0" smtClean="0"/>
              <a:t>Credit card fees</a:t>
            </a:r>
          </a:p>
          <a:p>
            <a:r>
              <a:rPr lang="en-US" dirty="0" smtClean="0"/>
              <a:t>Checks</a:t>
            </a:r>
          </a:p>
          <a:p>
            <a:r>
              <a:rPr lang="en-US" dirty="0" smtClean="0"/>
              <a:t>Receipts vacuum</a:t>
            </a:r>
          </a:p>
          <a:p>
            <a:r>
              <a:rPr lang="en-US" dirty="0" smtClean="0"/>
              <a:t>Racks</a:t>
            </a:r>
          </a:p>
          <a:p>
            <a:r>
              <a:rPr lang="en-US" dirty="0" smtClean="0"/>
              <a:t>Lights</a:t>
            </a:r>
          </a:p>
          <a:p>
            <a:r>
              <a:rPr lang="en-US" dirty="0" smtClean="0"/>
              <a:t>Light bulbs</a:t>
            </a:r>
          </a:p>
          <a:p>
            <a:r>
              <a:rPr lang="en-US" dirty="0" smtClean="0"/>
              <a:t>Business license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Computers</a:t>
            </a:r>
          </a:p>
          <a:p>
            <a:r>
              <a:rPr lang="en-US" dirty="0" smtClean="0"/>
              <a:t>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4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2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2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know what form of</a:t>
            </a:r>
            <a:r>
              <a:rPr lang="en-US" baseline="0" dirty="0" smtClean="0"/>
              <a:t> ownership your business will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04956-725F-4A7D-81DC-1454DBA9A1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68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3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7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Specific Industry Standards</a:t>
            </a:r>
            <a:r>
              <a:rPr lang="en-US" dirty="0" smtClean="0"/>
              <a:t>:  Manufacturing —500 </a:t>
            </a:r>
            <a:r>
              <a:rPr lang="en-US" dirty="0"/>
              <a:t>to </a:t>
            </a:r>
            <a:r>
              <a:rPr lang="en-US" dirty="0" smtClean="0"/>
              <a:t>1,500.  Wholesaling </a:t>
            </a:r>
            <a:r>
              <a:rPr lang="en-US" dirty="0"/>
              <a:t>— </a:t>
            </a:r>
            <a:r>
              <a:rPr lang="en-US" dirty="0" smtClean="0"/>
              <a:t>up to100 </a:t>
            </a:r>
            <a:r>
              <a:rPr lang="en-US" dirty="0"/>
              <a:t>employees</a:t>
            </a:r>
          </a:p>
          <a:p>
            <a:pPr marL="58738">
              <a:defRPr/>
            </a:pPr>
            <a:r>
              <a:rPr lang="en-US" dirty="0"/>
              <a:t>Services — </a:t>
            </a:r>
            <a:r>
              <a:rPr lang="en-US" dirty="0" smtClean="0"/>
              <a:t>4.5 </a:t>
            </a:r>
            <a:r>
              <a:rPr lang="en-US" dirty="0"/>
              <a:t>million to </a:t>
            </a:r>
            <a:r>
              <a:rPr lang="en-US" dirty="0" smtClean="0"/>
              <a:t>$</a:t>
            </a:r>
            <a:r>
              <a:rPr lang="en-US" dirty="0"/>
              <a:t>35.5 million </a:t>
            </a:r>
            <a:r>
              <a:rPr lang="en-US" dirty="0" smtClean="0"/>
              <a:t>average </a:t>
            </a:r>
            <a:r>
              <a:rPr lang="en-US" dirty="0"/>
              <a:t>annual </a:t>
            </a:r>
            <a:r>
              <a:rPr lang="en-US" dirty="0" smtClean="0"/>
              <a:t>sales.  Retailing —$</a:t>
            </a:r>
            <a:r>
              <a:rPr lang="en-US" dirty="0"/>
              <a:t>7 million to </a:t>
            </a:r>
            <a:r>
              <a:rPr lang="en-US" dirty="0" smtClean="0"/>
              <a:t>$</a:t>
            </a:r>
            <a:r>
              <a:rPr lang="en-US" dirty="0"/>
              <a:t>35.5 </a:t>
            </a:r>
            <a:r>
              <a:rPr lang="en-US" dirty="0" smtClean="0"/>
              <a:t>m sales</a:t>
            </a:r>
            <a:endParaRPr lang="en-US" dirty="0"/>
          </a:p>
          <a:p>
            <a:pPr marL="58738">
              <a:defRPr/>
            </a:pPr>
            <a:r>
              <a:rPr lang="en-US" dirty="0"/>
              <a:t>General construction </a:t>
            </a:r>
            <a:r>
              <a:rPr lang="en-US" dirty="0" smtClean="0"/>
              <a:t>—$</a:t>
            </a:r>
            <a:r>
              <a:rPr lang="en-US" dirty="0"/>
              <a:t>7 million to </a:t>
            </a:r>
            <a:r>
              <a:rPr lang="en-US" dirty="0" smtClean="0"/>
              <a:t>$</a:t>
            </a:r>
            <a:r>
              <a:rPr lang="en-US" dirty="0"/>
              <a:t>33.5 million in </a:t>
            </a:r>
            <a:r>
              <a:rPr lang="en-US" dirty="0" smtClean="0"/>
              <a:t>sales.  </a:t>
            </a:r>
            <a:r>
              <a:rPr lang="en-US" dirty="0" err="1" smtClean="0"/>
              <a:t>Agri</a:t>
            </a:r>
            <a:r>
              <a:rPr lang="en-US" dirty="0" smtClean="0"/>
              <a:t> </a:t>
            </a:r>
            <a:r>
              <a:rPr lang="en-US" dirty="0"/>
              <a:t>$750,000 to </a:t>
            </a:r>
            <a:r>
              <a:rPr lang="en-US" dirty="0" smtClean="0"/>
              <a:t>$</a:t>
            </a:r>
            <a:r>
              <a:rPr lang="en-US" dirty="0"/>
              <a:t>17.5 million in </a:t>
            </a:r>
            <a:r>
              <a:rPr lang="en-US" dirty="0" smtClean="0"/>
              <a:t>sales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b="1" dirty="0" smtClean="0"/>
              <a:t>IOWA</a:t>
            </a:r>
            <a:endParaRPr lang="en-US" sz="1800" b="1" dirty="0"/>
          </a:p>
          <a:p>
            <a:pPr marL="114300" lvl="1" indent="0" algn="ctr" eaLnBrk="1" hangingPunct="1">
              <a:spcBef>
                <a:spcPts val="600"/>
              </a:spcBef>
              <a:defRPr/>
            </a:pPr>
            <a:r>
              <a:rPr lang="en-US" b="1" dirty="0" smtClean="0"/>
              <a:t>Small </a:t>
            </a:r>
            <a:r>
              <a:rPr lang="en-US" b="1" dirty="0"/>
              <a:t>Business Makes BIG Impact!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99.7 percent of all employer firms.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50% of total private sector employees.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43% of total U.S. private payroll.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65% of net new jobs since 1995.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Over 50% of the nonfarm private GDP.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97.5% of identified exporters 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43% of high tech workers.</a:t>
            </a:r>
          </a:p>
          <a:p>
            <a:pPr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52% home-based and 2% franchises.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GROUP DISCUSSION and INPUT  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Use  FLIP CHART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Self Starter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Decision Making Skills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Being a Leader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Long Hours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Organization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Communication Skills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Strong Drive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Etc. etc. 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Perseverance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Determination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Positive attitude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Etc. </a:t>
            </a:r>
            <a:r>
              <a:rPr lang="en-US" b="1" dirty="0" err="1" smtClean="0">
                <a:ea typeface="ＭＳ Ｐゴシック" pitchFamily="1" charset="-128"/>
              </a:rPr>
              <a:t>etc</a:t>
            </a:r>
            <a:endParaRPr lang="en-US" b="1" dirty="0" smtClean="0">
              <a:ea typeface="ＭＳ Ｐゴシック" pitchFamily="1" charset="-128"/>
            </a:endParaRP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PLANNING!!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0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768A"/>
              </a:buClr>
            </a:pPr>
            <a:r>
              <a:rPr lang="en-US" sz="1400" b="1" dirty="0">
                <a:ea typeface="ＭＳ Ｐゴシック" pitchFamily="1" charset="-128"/>
              </a:rPr>
              <a:t>GROUP DISCUSSION—FLIP CHART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 smtClean="0">
              <a:ea typeface="ＭＳ Ｐゴシック" pitchFamily="1" charset="-128"/>
            </a:endParaRP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Lack of experience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Insufficient Working Capital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Poor Location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Over Investment vs. Bootstrapping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Under capitalized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Poor Credit arrangements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Unexpected Growth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Competition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Low Sales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Personal Use of Business Funds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Etc. etc.</a:t>
            </a: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endParaRPr lang="en-US" b="1" dirty="0" smtClean="0">
              <a:ea typeface="ＭＳ Ｐゴシック" pitchFamily="1" charset="-128"/>
            </a:endParaRPr>
          </a:p>
          <a:p>
            <a:pPr eaLnBrk="1" hangingPunct="1">
              <a:lnSpc>
                <a:spcPct val="80000"/>
              </a:lnSpc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LACK OF PLANNING!!!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2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quickly….Point is there are lots of valid sources to assess your competition.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9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quickly….Point is there are lots of valid sources to assess your competition.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9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Exchange of product/service is a transaction.</a:t>
            </a:r>
          </a:p>
          <a:p>
            <a:r>
              <a:rPr lang="en-US" dirty="0" smtClean="0"/>
              <a:t>Customer loyalty is built on an experience.  Think of a place you love to go/hangout.  A restaurant, store, club, salon.  I bet there is a person there that you look forward to seeing…that person creates a memorable experience for you and builds loyalty.  Rather than saying let’s go to Coffee Café today, do you ever stay let’s go see Alice (the owner/server/barista that you like?)  Do you have a special place you like to sit at the café?  Enjoy the music they play?  Love their homemade caramels?  </a:t>
            </a:r>
          </a:p>
          <a:p>
            <a:endParaRPr lang="en-US" dirty="0"/>
          </a:p>
          <a:p>
            <a:r>
              <a:rPr lang="en-US" dirty="0" smtClean="0"/>
              <a:t>You are responding to the experience  the café offers.  There are lots of places to buy pretty good coffee, but only one place gives  you this experience.  </a:t>
            </a:r>
          </a:p>
          <a:p>
            <a:endParaRPr lang="en-US" dirty="0"/>
          </a:p>
          <a:p>
            <a:r>
              <a:rPr lang="en-US" dirty="0" smtClean="0"/>
              <a:t>What kind of experience would you expect at this motorcycle shop based on the photo graph?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5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3F16-01E4-48BD-805E-12B04920D4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2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8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Iowa SBDC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1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ECE09-3F10-4E3E-9677-1B5D10446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cap="all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12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3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9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7526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943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0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97050"/>
            <a:ext cx="5111750" cy="4375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61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19200"/>
            <a:ext cx="9144000" cy="381000"/>
          </a:xfrm>
          <a:prstGeom prst="rect">
            <a:avLst/>
          </a:prstGeom>
          <a:solidFill>
            <a:srgbClr val="002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0" y="274638"/>
            <a:ext cx="350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600200"/>
            <a:ext cx="9144000" cy="76200"/>
          </a:xfrm>
          <a:prstGeom prst="rect">
            <a:avLst/>
          </a:prstGeom>
          <a:solidFill>
            <a:srgbClr val="525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12" descr="SBDC Logo_rev_white smal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86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7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NUL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ts.gov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content/venture-capital-startups-high-growth-technology-companies" TargetMode="External"/><Relationship Id="rId2" Type="http://schemas.openxmlformats.org/officeDocument/2006/relationships/hyperlink" Target="http://www.sba.gov/content/sba-loans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state.ia.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://www.irs.gov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iowasbdc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ityofdavenportiowa.com/department/index.php?structureid=8" TargetMode="External"/><Relationship Id="rId5" Type="http://schemas.openxmlformats.org/officeDocument/2006/relationships/hyperlink" Target="http://www.sba.gov/" TargetMode="External"/><Relationship Id="rId4" Type="http://schemas.openxmlformats.org/officeDocument/2006/relationships/hyperlink" Target="http://www.ciras.iastate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content/conducting-market-re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>
                <a:solidFill>
                  <a:schemeClr val="tx1"/>
                </a:solidFill>
                <a:ea typeface="ＭＳ Ｐゴシック" pitchFamily="1" charset="-128"/>
              </a:rPr>
              <a:t>Smart Start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6962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pitchFamily="1" charset="-128"/>
              </a:rPr>
              <a:t>Are  you ready to become </a:t>
            </a:r>
            <a:br>
              <a:rPr lang="en-US" dirty="0" smtClean="0">
                <a:solidFill>
                  <a:srgbClr val="000000"/>
                </a:solidFill>
                <a:ea typeface="ＭＳ Ｐゴシック" pitchFamily="1" charset="-128"/>
              </a:rPr>
            </a:br>
            <a:r>
              <a:rPr lang="en-US" dirty="0" smtClean="0">
                <a:solidFill>
                  <a:srgbClr val="000000"/>
                </a:solidFill>
                <a:ea typeface="ＭＳ Ｐゴシック" pitchFamily="1" charset="-128"/>
              </a:rPr>
              <a:t>a small business owner?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  <a:ea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1" charset="-128"/>
              </a:rPr>
              <a:t>Presented by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1" charset="-128"/>
              </a:rPr>
              <a:t>Iowa Small Business Development Centers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1" charset="-128"/>
              </a:rPr>
              <a:t>and the</a:t>
            </a:r>
            <a:endParaRPr lang="en-US" dirty="0" smtClean="0">
              <a:solidFill>
                <a:srgbClr val="000000"/>
              </a:solidFill>
              <a:ea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1" charset="-128"/>
              </a:rPr>
              <a:t>SBA 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1" charset="-128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914400" y="3505200"/>
            <a:ext cx="7086600" cy="1588"/>
          </a:xfrm>
          <a:prstGeom prst="line">
            <a:avLst/>
          </a:prstGeom>
          <a:noFill/>
          <a:ln w="25400">
            <a:solidFill>
              <a:srgbClr val="0076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1170"/>
            <a:ext cx="1409700" cy="73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733800" cy="513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6019800" cy="7159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a typeface="ＭＳ Ｐゴシック" pitchFamily="1" charset="-128"/>
              </a:rPr>
              <a:t>What EVERY Small Business Owner Needs to Know</a:t>
            </a:r>
            <a:r>
              <a:rPr lang="en-US" sz="3600" b="1" dirty="0" smtClean="0">
                <a:latin typeface="Arial Black" pitchFamily="34" charset="0"/>
                <a:ea typeface="ＭＳ Ｐゴシック" pitchFamily="1" charset="-128"/>
              </a:rPr>
              <a:t> </a:t>
            </a:r>
            <a:endParaRPr lang="en-US" sz="3600" b="1" dirty="0" smtClean="0"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819525"/>
          </a:xfrm>
        </p:spPr>
        <p:txBody>
          <a:bodyPr/>
          <a:lstStyle/>
          <a:p>
            <a:pPr marL="0" indent="0" eaLnBrk="1" hangingPunct="1">
              <a:buClr>
                <a:srgbClr val="00768A"/>
              </a:buClr>
              <a:buNone/>
            </a:pPr>
            <a:r>
              <a:rPr lang="en-US" b="1" dirty="0" smtClean="0">
                <a:ea typeface="ＭＳ Ｐゴシック" pitchFamily="1" charset="-128"/>
              </a:rPr>
              <a:t>What am I selling?</a:t>
            </a:r>
          </a:p>
          <a:p>
            <a:pPr eaLnBrk="1" hangingPunct="1">
              <a:buClr>
                <a:srgbClr val="00768A"/>
              </a:buClr>
            </a:pPr>
            <a:r>
              <a:rPr lang="en-US" sz="2400" b="1" dirty="0" smtClean="0">
                <a:ea typeface="ＭＳ Ｐゴシック" pitchFamily="1" charset="-128"/>
              </a:rPr>
              <a:t>Product/service?</a:t>
            </a:r>
          </a:p>
          <a:p>
            <a:pPr eaLnBrk="1" hangingPunct="1">
              <a:buClr>
                <a:srgbClr val="00768A"/>
              </a:buClr>
            </a:pPr>
            <a:r>
              <a:rPr lang="en-US" sz="2400" b="1" dirty="0" smtClean="0">
                <a:ea typeface="ＭＳ Ｐゴシック" pitchFamily="1" charset="-128"/>
              </a:rPr>
              <a:t>Unique how?</a:t>
            </a:r>
          </a:p>
          <a:p>
            <a:pPr eaLnBrk="1" hangingPunct="1">
              <a:buClr>
                <a:srgbClr val="00768A"/>
              </a:buClr>
            </a:pPr>
            <a:r>
              <a:rPr lang="en-US" sz="2400" b="1" dirty="0">
                <a:ea typeface="ＭＳ Ｐゴシック" pitchFamily="1" charset="-128"/>
              </a:rPr>
              <a:t>What’s the experience?</a:t>
            </a:r>
          </a:p>
          <a:p>
            <a:pPr eaLnBrk="1" hangingPunct="1">
              <a:buClr>
                <a:srgbClr val="00768A"/>
              </a:buClr>
            </a:pPr>
            <a:r>
              <a:rPr lang="en-US" sz="2400" b="1" dirty="0" smtClean="0">
                <a:ea typeface="ＭＳ Ｐゴシック" pitchFamily="1" charset="-128"/>
              </a:rPr>
              <a:t>Why me rather </a:t>
            </a:r>
            <a:r>
              <a:rPr lang="en-US" sz="2400" b="1" dirty="0">
                <a:ea typeface="ＭＳ Ｐゴシック" pitchFamily="1" charset="-128"/>
              </a:rPr>
              <a:t>than </a:t>
            </a:r>
            <a:r>
              <a:rPr lang="en-US" sz="2400" b="1" dirty="0" smtClean="0">
                <a:ea typeface="ＭＳ Ｐゴシック" pitchFamily="1" charset="-128"/>
              </a:rPr>
              <a:t/>
            </a:r>
            <a:br>
              <a:rPr lang="en-US" sz="2400" b="1" dirty="0" smtClean="0">
                <a:ea typeface="ＭＳ Ｐゴシック" pitchFamily="1" charset="-128"/>
              </a:rPr>
            </a:br>
            <a:r>
              <a:rPr lang="en-US" sz="2400" b="1" dirty="0" smtClean="0">
                <a:ea typeface="ＭＳ Ｐゴシック" pitchFamily="1" charset="-128"/>
              </a:rPr>
              <a:t>my competitor</a:t>
            </a:r>
            <a:r>
              <a:rPr lang="en-US" sz="2400" b="1" dirty="0">
                <a:ea typeface="ＭＳ Ｐゴシック" pitchFamily="1" charset="-128"/>
              </a:rPr>
              <a:t>?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63097"/>
            <a:ext cx="4509103" cy="450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Outline of a Business Plan…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2895600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 smtClean="0"/>
              <a:t>Narrative</a:t>
            </a:r>
          </a:p>
          <a:p>
            <a:pPr lvl="1"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 smtClean="0"/>
              <a:t>Who, What, When, Where, Why, and How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 smtClean="0"/>
              <a:t>Financial statements</a:t>
            </a:r>
          </a:p>
          <a:p>
            <a:pPr lvl="1"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dirty="0" smtClean="0"/>
              <a:t>The numbers the lender(s)and your partner or spouse want to see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spcAft>
                <a:spcPct val="500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lvl="4" eaLnBrk="1" hangingPunct="1">
              <a:spcAft>
                <a:spcPct val="500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lvl="4" eaLnBrk="1" hangingPunct="1">
              <a:spcAft>
                <a:spcPct val="500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lvl="4" algn="r" eaLnBrk="1" hangingPunct="1">
              <a:spcAft>
                <a:spcPct val="50000"/>
              </a:spcAft>
              <a:buFontTx/>
              <a:buNone/>
            </a:pPr>
            <a:r>
              <a:rPr lang="en-US" sz="2800" dirty="0" smtClean="0"/>
              <a:t>page 31</a:t>
            </a:r>
          </a:p>
          <a:p>
            <a:pPr lvl="3" eaLnBrk="1" hangingPunct="1">
              <a:spcAft>
                <a:spcPct val="500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3556" name="Picture 4" descr="C:\Documents and Settings\johnsonma\Local Settings\Temporary Internet Files\Content.IE5\SMWQ8RET\MPj04004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95800"/>
            <a:ext cx="2209800" cy="21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Narrative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4267200"/>
          </a:xfrm>
        </p:spPr>
        <p:txBody>
          <a:bodyPr numCol="2"/>
          <a:lstStyle/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Plan Summary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Company and Industry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Product or Service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Market Analysis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Market Strategy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Operations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Management &amp;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Schedule of Activities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Critical Risks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Financial Information</a:t>
            </a:r>
          </a:p>
          <a:p>
            <a:pPr eaLnBrk="1" hangingPunct="1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Executive Summary      (</a:t>
            </a:r>
            <a:r>
              <a:rPr lang="en-US" sz="2000" dirty="0" smtClean="0"/>
              <a:t>this will end up as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page</a:t>
            </a:r>
            <a:r>
              <a:rPr lang="en-US" sz="2400" dirty="0" smtClean="0"/>
              <a:t>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781800" y="6019800"/>
            <a:ext cx="2045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Page </a:t>
            </a:r>
            <a:r>
              <a:rPr lang="en-US" sz="2800" dirty="0" smtClean="0"/>
              <a:t>31-36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8853"/>
      </p:ext>
    </p:extLst>
  </p:cSld>
  <p:clrMapOvr>
    <a:masterClrMapping/>
  </p:clrMapOvr>
  <p:transition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</a:rPr>
              <a:t>Writing a 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Why Write a Business Plan?</a:t>
            </a:r>
          </a:p>
          <a:p>
            <a:pPr lvl="1" eaLnBrk="1" hangingPunct="1">
              <a:buClr>
                <a:srgbClr val="00768A"/>
              </a:buClr>
            </a:pPr>
            <a:r>
              <a:rPr lang="en-US" b="1" dirty="0">
                <a:ea typeface="ＭＳ Ｐゴシック" pitchFamily="1" charset="-128"/>
              </a:rPr>
              <a:t>Communicate Idea To Others</a:t>
            </a:r>
          </a:p>
          <a:p>
            <a:pPr lvl="2"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Forecast Profitability and  Feasibility</a:t>
            </a:r>
          </a:p>
          <a:p>
            <a:pPr lvl="2"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Determine Amount and Type of Financing</a:t>
            </a:r>
          </a:p>
          <a:p>
            <a:pPr lvl="2"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Ensure you create a comprehensive plan</a:t>
            </a:r>
          </a:p>
          <a:p>
            <a:pPr lvl="1"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 </a:t>
            </a:r>
            <a:r>
              <a:rPr lang="en-US" sz="3200" b="1" dirty="0">
                <a:ea typeface="ＭＳ Ｐゴシック" pitchFamily="1" charset="-128"/>
              </a:rPr>
              <a:t>Presentation</a:t>
            </a:r>
          </a:p>
          <a:p>
            <a:pPr lvl="2"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No Capital Needed: Internal/Informal plan</a:t>
            </a:r>
          </a:p>
          <a:p>
            <a:pPr lvl="2"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Capital Needed: Formal “Selling Document”</a:t>
            </a:r>
          </a:p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876800" cy="7159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1" charset="-128"/>
              </a:rPr>
              <a:t>Writing a 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399"/>
            <a:ext cx="8229600" cy="1496523"/>
          </a:xfrm>
        </p:spPr>
        <p:txBody>
          <a:bodyPr/>
          <a:lstStyle/>
          <a:p>
            <a:pPr marL="0" indent="0" algn="ctr" eaLnBrk="1" hangingPunct="1">
              <a:buClr>
                <a:srgbClr val="00768A"/>
              </a:buClr>
              <a:buNone/>
            </a:pPr>
            <a:r>
              <a:rPr lang="en-US" sz="4400" b="1" dirty="0" smtClean="0">
                <a:ea typeface="ＭＳ Ｐゴシック" pitchFamily="1" charset="-128"/>
              </a:rPr>
              <a:t>Who cares about your Business Plan Besides You?</a:t>
            </a:r>
          </a:p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633910">
            <a:off x="2667000" y="236219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20484297">
            <a:off x="2790494" y="289640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 rot="1187915">
            <a:off x="906517" y="301634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0487" y="198840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218535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8959" y="306622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 rot="20094557">
            <a:off x="4437993" y="4662425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955196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2466" y="513565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8959" y="198840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200" y="549342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 rot="20726715">
            <a:off x="7467600" y="250214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 rot="745893">
            <a:off x="2553340" y="4948284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 rot="461253">
            <a:off x="1958527" y="236219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 rot="21152766">
            <a:off x="5386552" y="5435545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9352" y="265073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6553" y="490900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 rot="20536255">
            <a:off x="685800" y="223523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 rot="1354904">
            <a:off x="7467600" y="5021996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 rot="20066213">
            <a:off x="6553200" y="2293202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n-lt"/>
                <a:ea typeface="ＭＳ Ｐゴシック" pitchFamily="1" charset="-128"/>
                <a:cs typeface="+mn-cs"/>
              </a:rPr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6096000" cy="7159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1" charset="-128"/>
              </a:rPr>
              <a:t>Forms of Business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Sole Proprietorship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Partnership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S Corporation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C Corporation</a:t>
            </a: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Limited Liability Company (LLC)</a:t>
            </a:r>
          </a:p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505200" cy="715962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1" charset="-128"/>
              </a:rPr>
              <a:t>Financing Your Small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Clr>
                <a:srgbClr val="00768A"/>
              </a:buClr>
              <a:buNone/>
            </a:pPr>
            <a:endParaRPr lang="en-US" sz="3600" b="1" dirty="0" smtClean="0">
              <a:ea typeface="ＭＳ Ｐゴシック" pitchFamily="1" charset="-128"/>
            </a:endParaRPr>
          </a:p>
          <a:p>
            <a:pPr marL="457200" lvl="1" indent="0" eaLnBrk="1" hangingPunct="1">
              <a:buClr>
                <a:srgbClr val="00768A"/>
              </a:buClr>
              <a:buNone/>
            </a:pPr>
            <a:r>
              <a:rPr lang="en-US" sz="5400" b="1" dirty="0" smtClean="0">
                <a:ea typeface="ＭＳ Ｐゴシック" pitchFamily="1" charset="-128"/>
              </a:rPr>
              <a:t>Estimate </a:t>
            </a:r>
          </a:p>
          <a:p>
            <a:pPr marL="457200" lvl="1" indent="0" eaLnBrk="1" hangingPunct="1">
              <a:buClr>
                <a:srgbClr val="00768A"/>
              </a:buClr>
              <a:buNone/>
            </a:pPr>
            <a:r>
              <a:rPr lang="en-US" sz="5400" b="1" dirty="0" smtClean="0">
                <a:ea typeface="ＭＳ Ｐゴシック" pitchFamily="1" charset="-128"/>
              </a:rPr>
              <a:t>start-up costs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0480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505200" cy="715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</a:rPr>
              <a:t>Financing your Small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768A"/>
              </a:buClr>
            </a:pPr>
            <a:r>
              <a:rPr lang="en-US" dirty="0" smtClean="0">
                <a:ea typeface="ＭＳ Ｐゴシック" pitchFamily="1" charset="-128"/>
              </a:rPr>
              <a:t>Sources of financing</a:t>
            </a:r>
          </a:p>
          <a:p>
            <a:pPr lvl="1" eaLnBrk="1" hangingPunct="1">
              <a:lnSpc>
                <a:spcPct val="90000"/>
              </a:lnSpc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Friends, Family &amp; Fools/Faithful</a:t>
            </a:r>
          </a:p>
          <a:p>
            <a:pPr lvl="1" eaLnBrk="1" hangingPunct="1">
              <a:lnSpc>
                <a:spcPct val="90000"/>
              </a:lnSpc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Commercial Banks Loans</a:t>
            </a:r>
          </a:p>
          <a:p>
            <a:pPr lvl="1" eaLnBrk="1" hangingPunct="1">
              <a:lnSpc>
                <a:spcPct val="90000"/>
              </a:lnSpc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SBA Guaranteed Loans</a:t>
            </a:r>
          </a:p>
          <a:p>
            <a:pPr lvl="1" eaLnBrk="1" hangingPunct="1">
              <a:lnSpc>
                <a:spcPct val="90000"/>
              </a:lnSpc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Local and State Programs</a:t>
            </a:r>
          </a:p>
          <a:p>
            <a:pPr lvl="1" eaLnBrk="1" hangingPunct="1">
              <a:lnSpc>
                <a:spcPct val="90000"/>
              </a:lnSpc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Angels and Venture Capitalists</a:t>
            </a:r>
          </a:p>
          <a:p>
            <a:pPr lvl="1" eaLnBrk="1" hangingPunct="1">
              <a:lnSpc>
                <a:spcPct val="90000"/>
              </a:lnSpc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Bootstrapping/Creative Financing</a:t>
            </a:r>
          </a:p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505200" cy="715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</a:rPr>
              <a:t>Financing Your Small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</a:rPr>
              <a:t>What Banks and Investors Look For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Personal and Business Credit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Collateral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Equity Investment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Ability to Repay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Experience/Character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dirty="0" smtClean="0">
                <a:ea typeface="ＭＳ Ｐゴシック" pitchFamily="1" charset="-128"/>
              </a:rPr>
              <a:t>Sound Business Plan</a:t>
            </a:r>
          </a:p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“Can I get a grant to start my business?”</a:t>
            </a:r>
            <a:r>
              <a:rPr lang="en-US" dirty="0" smtClean="0"/>
              <a:t>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6950" cy="4191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No one is going to give you $ because you are starting a small business…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/>
              <a:t>Exception to rule: Family &amp; Friends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Any grant monies go to agencies or communities to help businesses with “low interest funds” or to help you with services.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781548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Funded in part through a cooperative agreement with the</a:t>
            </a:r>
          </a:p>
          <a:p>
            <a:pPr algn="ctr"/>
            <a:r>
              <a:rPr lang="en-US" sz="2000" dirty="0" smtClean="0"/>
              <a:t>U.S. Small Business Administration</a:t>
            </a:r>
            <a:endParaRPr lang="en-US" dirty="0"/>
          </a:p>
        </p:txBody>
      </p:sp>
      <p:pic>
        <p:nvPicPr>
          <p:cNvPr id="6" name="Picture 5" descr="SBA logo 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8035" y="3581400"/>
            <a:ext cx="1907931" cy="1000125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562"/>
            <a:ext cx="2514600" cy="345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“Can I get a grant to start my business?”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Facts About Government Grants</a:t>
            </a:r>
          </a:p>
          <a:p>
            <a:r>
              <a:rPr lang="en-US" dirty="0"/>
              <a:t>SBA does NOT provide grants for starting and expanding a business.</a:t>
            </a:r>
          </a:p>
          <a:p>
            <a:r>
              <a:rPr lang="en-US" dirty="0"/>
              <a:t>Government grants are funded by your tax dollars and, therefore, require very stringent compliance and reporting measures to ensure the money is well spent.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“Can I get a grant to start my business?”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Facts About Government Grants</a:t>
            </a:r>
          </a:p>
          <a:p>
            <a:r>
              <a:rPr lang="en-US" dirty="0" smtClean="0"/>
              <a:t>SBA </a:t>
            </a:r>
            <a:r>
              <a:rPr lang="en-US" dirty="0"/>
              <a:t>has authority to make grants to non-profit and educational organizations in many of its counseling and training programs, but does not have authority to make grants to small businesses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“Can I get a grant to start my business?”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Facts About Government Grants</a:t>
            </a:r>
          </a:p>
          <a:p>
            <a:r>
              <a:rPr lang="en-US" dirty="0" smtClean="0"/>
              <a:t>The </a:t>
            </a:r>
            <a:r>
              <a:rPr lang="en-US" dirty="0"/>
              <a:t>announcements for the counseling and training grants will appear on </a:t>
            </a:r>
            <a:r>
              <a:rPr lang="en-US" dirty="0">
                <a:hlinkClick r:id="rId2"/>
              </a:rPr>
              <a:t>grants.gov</a:t>
            </a:r>
            <a:r>
              <a:rPr lang="en-US" dirty="0"/>
              <a:t>. If Congress authorizes Specific Initiative Grants, organizations receiving such grants will receive individual notifications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“Can I get a grant to start my business?”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Facts About Government Grants</a:t>
            </a:r>
          </a:p>
          <a:p>
            <a:r>
              <a:rPr lang="en-US" dirty="0" smtClean="0"/>
              <a:t>Some</a:t>
            </a:r>
            <a:r>
              <a:rPr lang="en-US" dirty="0"/>
              <a:t> business grants are available through state and local programs, nonprofit organizations and other groups. For example, some states provide grants for expanding child care centers; creating energy efficient technology; and developing marketing campaigns for tourism.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“Can I get a grant to start my business?”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Facts About Government Grants</a:t>
            </a:r>
          </a:p>
          <a:p>
            <a:r>
              <a:rPr lang="en-US" dirty="0" smtClean="0"/>
              <a:t>If</a:t>
            </a:r>
            <a:r>
              <a:rPr lang="en-US" dirty="0"/>
              <a:t> you are not one of these specialized business, both federal and state government agencies provide financial assistance programs that help small business owners obtain </a:t>
            </a:r>
            <a:r>
              <a:rPr lang="en-US" dirty="0">
                <a:hlinkClick r:id="rId2"/>
              </a:rPr>
              <a:t>loans</a:t>
            </a:r>
            <a:r>
              <a:rPr lang="en-US" dirty="0"/>
              <a:t> and </a:t>
            </a:r>
            <a:r>
              <a:rPr lang="en-US" dirty="0">
                <a:hlinkClick r:id="rId3"/>
              </a:rPr>
              <a:t>venture capital financing</a:t>
            </a:r>
            <a:r>
              <a:rPr lang="en-US" dirty="0"/>
              <a:t> from commercial lenders.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Federal</a:t>
            </a:r>
            <a:r>
              <a:rPr lang="en-US" dirty="0" smtClean="0"/>
              <a:t> </a:t>
            </a:r>
            <a:r>
              <a:rPr lang="en-US" b="1" dirty="0" smtClean="0"/>
              <a:t>Employer Identification Number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001000" cy="40386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dirty="0" smtClean="0">
                <a:hlinkClick r:id="rId3"/>
              </a:rPr>
              <a:t>www.irs.gov</a:t>
            </a:r>
            <a:r>
              <a:rPr lang="en-US" dirty="0" smtClean="0"/>
              <a:t> 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Tied to the form of business structure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Name, address, SSN of owner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Can do it yourself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NOTE: consult an accountant about the tax implications of the business structure!!!</a:t>
            </a:r>
          </a:p>
          <a:p>
            <a:pPr eaLnBrk="1" hangingPunct="1">
              <a:spcAft>
                <a:spcPct val="20000"/>
              </a:spcAft>
              <a:buNone/>
            </a:pPr>
            <a:endParaRPr lang="en-US" dirty="0" smtClean="0"/>
          </a:p>
          <a:p>
            <a:pPr lvl="1" eaLnBrk="1" hangingPunct="1">
              <a:spcAft>
                <a:spcPct val="20000"/>
              </a:spcAft>
              <a:buFontTx/>
              <a:buNone/>
            </a:pPr>
            <a:r>
              <a:rPr lang="en-US" dirty="0" smtClean="0"/>
              <a:t>				</a:t>
            </a:r>
          </a:p>
          <a:p>
            <a:pPr lvl="1" eaLnBrk="1" hangingPunct="1">
              <a:spcAft>
                <a:spcPct val="20000"/>
              </a:spcAft>
              <a:buFontTx/>
              <a:buNone/>
            </a:pPr>
            <a:endParaRPr lang="en-US" dirty="0" smtClean="0"/>
          </a:p>
          <a:p>
            <a:pPr lvl="1" eaLnBrk="1" hangingPunct="1">
              <a:spcAft>
                <a:spcPct val="20000"/>
              </a:spcAft>
              <a:buFontTx/>
              <a:buNone/>
            </a:pPr>
            <a:endParaRPr lang="en-US" dirty="0" smtClean="0"/>
          </a:p>
          <a:p>
            <a:pPr lvl="1" eaLnBrk="1" hangingPunct="1">
              <a:spcAft>
                <a:spcPct val="20000"/>
              </a:spcAft>
              <a:buFontTx/>
              <a:buNone/>
            </a:pPr>
            <a:r>
              <a:rPr lang="en-US" dirty="0" smtClean="0"/>
              <a:t>								</a:t>
            </a:r>
          </a:p>
          <a:p>
            <a:pPr lvl="1" eaLnBrk="1" hangingPunct="1">
              <a:spcAft>
                <a:spcPct val="20000"/>
              </a:spcAft>
              <a:buFontTx/>
              <a:buNone/>
            </a:pPr>
            <a:endParaRPr lang="en-US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162800" y="58674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Page </a:t>
            </a:r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Card Service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your banker</a:t>
            </a:r>
          </a:p>
          <a:p>
            <a:r>
              <a:rPr lang="en-US" dirty="0" smtClean="0"/>
              <a:t>Fees can vary</a:t>
            </a:r>
          </a:p>
          <a:p>
            <a:pPr lvl="1"/>
            <a:r>
              <a:rPr lang="en-US" dirty="0" smtClean="0"/>
              <a:t>if you don’t have a banker shop this</a:t>
            </a:r>
          </a:p>
          <a:p>
            <a:pPr lvl="1"/>
            <a:r>
              <a:rPr lang="en-US" dirty="0" smtClean="0"/>
              <a:t>if you do have a banker then shop this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4" algn="r">
              <a:buFontTx/>
              <a:buNone/>
            </a:pPr>
            <a:r>
              <a:rPr lang="en-US" sz="2800" dirty="0" smtClean="0"/>
              <a:t>                                                                  </a:t>
            </a:r>
          </a:p>
          <a:p>
            <a:pPr lvl="4"/>
            <a:endParaRPr lang="en-US" sz="2800" dirty="0" smtClean="0"/>
          </a:p>
        </p:txBody>
      </p:sp>
      <p:pic>
        <p:nvPicPr>
          <p:cNvPr id="16388" name="Picture 2" descr="C:\Documents and Settings\johnsonma\Local Settings\Temporary Internet Files\Content.IE5\4KOAR52X\MCj043982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162800" y="6019800"/>
            <a:ext cx="152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Page </a:t>
            </a:r>
            <a:r>
              <a:rPr lang="en-US" sz="2800" dirty="0" smtClean="0"/>
              <a:t>23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495800" cy="7159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1" charset="-128"/>
              </a:rPr>
              <a:t>Legalities, permits </a:t>
            </a:r>
            <a:br>
              <a:rPr lang="en-US" sz="3600" dirty="0" smtClean="0">
                <a:ea typeface="ＭＳ Ｐゴシック" pitchFamily="1" charset="-128"/>
              </a:rPr>
            </a:br>
            <a:r>
              <a:rPr lang="en-US" sz="3600" dirty="0" smtClean="0">
                <a:ea typeface="ＭＳ Ｐゴシック" pitchFamily="1" charset="-128"/>
              </a:rPr>
              <a:t>and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Federal Tax Identification Number – www.irs.gov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Iowa Sales Tax License - </a:t>
            </a:r>
            <a:r>
              <a:rPr lang="en-US" sz="2200" b="1" dirty="0" smtClean="0">
                <a:ea typeface="ＭＳ Ｐゴシック" pitchFamily="1" charset="-128"/>
                <a:hlinkClick r:id="rId3"/>
              </a:rPr>
              <a:t>www.sos.state.ia.us</a:t>
            </a:r>
            <a:endParaRPr lang="en-US" sz="2200" b="1" dirty="0" smtClean="0">
              <a:ea typeface="ＭＳ Ｐゴシック" pitchFamily="1" charset="-128"/>
            </a:endParaRP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Taxes &amp; Employee Resources - IRS, official state site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EIN – </a:t>
            </a:r>
            <a:r>
              <a:rPr lang="en-US" sz="2200" b="1" dirty="0" smtClean="0">
                <a:ea typeface="ＭＳ Ｐゴシック" pitchFamily="1" charset="-128"/>
                <a:hlinkClick r:id="rId4"/>
              </a:rPr>
              <a:t>www.IRS.gov</a:t>
            </a:r>
            <a:r>
              <a:rPr lang="en-US" sz="2200" b="1" dirty="0" smtClean="0">
                <a:ea typeface="ＭＳ Ｐゴシック" pitchFamily="1" charset="-128"/>
              </a:rPr>
              <a:t>  its FREE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Insurance – get several quotes, liability, inventory, business interruption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DBA registration– County Recorder’s Office ($20 average)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Business License – City/County</a:t>
            </a:r>
          </a:p>
          <a:p>
            <a:pPr lvl="1" eaLnBrk="1" hangingPunct="1">
              <a:buClr>
                <a:srgbClr val="00768A"/>
              </a:buClr>
              <a:buFont typeface="Arial" charset="0"/>
              <a:buChar char="•"/>
            </a:pPr>
            <a:r>
              <a:rPr lang="en-US" sz="2200" b="1" dirty="0" smtClean="0">
                <a:ea typeface="ＭＳ Ｐゴシック" pitchFamily="1" charset="-128"/>
              </a:rPr>
              <a:t>Other considerations: zoning, franchise, associations, patents/trademarks/copyrights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$$</a:t>
            </a:r>
            <a:r>
              <a:rPr lang="en-US" dirty="0" smtClean="0"/>
              <a:t>  </a:t>
            </a:r>
            <a:r>
              <a:rPr lang="en-US" b="1" dirty="0" smtClean="0"/>
              <a:t>Resources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9900"/>
                </a:solidFill>
              </a:rPr>
              <a:t>$$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181600" cy="715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</a:rPr>
              <a:t>Partners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  <a:hlinkClick r:id="rId3"/>
              </a:rPr>
              <a:t>www.eicc.edu/businesses/small-business-development-center/index.aspx</a:t>
            </a:r>
            <a:endParaRPr lang="en-US" b="1" dirty="0">
              <a:ea typeface="ＭＳ Ｐゴシック" pitchFamily="1" charset="-128"/>
              <a:hlinkClick r:id="rId3"/>
            </a:endParaRPr>
          </a:p>
          <a:p>
            <a:pPr eaLnBrk="1" hangingPunct="1">
              <a:buClr>
                <a:srgbClr val="00768A"/>
              </a:buClr>
            </a:pPr>
            <a:r>
              <a:rPr lang="en-US" b="1" dirty="0" smtClean="0">
                <a:ea typeface="ＭＳ Ｐゴシック" pitchFamily="1" charset="-128"/>
                <a:hlinkClick r:id="rId3"/>
              </a:rPr>
              <a:t>www.iowasbdc.org</a:t>
            </a:r>
            <a:endParaRPr lang="en-US" b="1" dirty="0" smtClean="0">
              <a:ea typeface="ＭＳ Ｐゴシック" pitchFamily="1" charset="-128"/>
            </a:endParaRPr>
          </a:p>
          <a:p>
            <a:r>
              <a:rPr lang="en-US" b="1" dirty="0">
                <a:hlinkClick r:id="rId4"/>
              </a:rPr>
              <a:t>http://www.ciras.iastate.edu</a:t>
            </a:r>
            <a:r>
              <a:rPr lang="en-US" b="1" dirty="0" smtClean="0">
                <a:hlinkClick r:id="rId4"/>
              </a:rPr>
              <a:t>/</a:t>
            </a:r>
            <a:endParaRPr lang="en-US" b="1" dirty="0" smtClean="0"/>
          </a:p>
          <a:p>
            <a:pPr eaLnBrk="1" hangingPunct="1">
              <a:buClr>
                <a:srgbClr val="00768A"/>
              </a:buClr>
            </a:pPr>
            <a:r>
              <a:rPr lang="en-US" b="1" dirty="0">
                <a:ea typeface="ＭＳ Ｐゴシック" pitchFamily="1" charset="-128"/>
                <a:hlinkClick r:id="rId5"/>
              </a:rPr>
              <a:t>www.sba.gov</a:t>
            </a:r>
            <a:endParaRPr lang="en-US" b="1" dirty="0">
              <a:ea typeface="ＭＳ Ｐゴシック" pitchFamily="1" charset="-128"/>
            </a:endParaRPr>
          </a:p>
          <a:p>
            <a:pPr eaLnBrk="1" hangingPunct="1">
              <a:buClr>
                <a:srgbClr val="00768A"/>
              </a:buClr>
            </a:pPr>
            <a:r>
              <a:rPr lang="en-US" b="1" dirty="0">
                <a:ea typeface="ＭＳ Ｐゴシック" pitchFamily="1" charset="-128"/>
                <a:hlinkClick r:id="rId6" tooltip="Community Planning &amp; Economic Development"/>
              </a:rPr>
              <a:t>City of Davenport Economic Development</a:t>
            </a:r>
            <a:r>
              <a:rPr lang="en-US" b="1" dirty="0">
                <a:ea typeface="ＭＳ Ｐゴシック" pitchFamily="1" charset="-128"/>
              </a:rPr>
              <a:t> (563) 326-7765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19113" y="666750"/>
            <a:ext cx="798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What is a Small Business?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113" y="2209800"/>
            <a:ext cx="7764462" cy="38856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3600" dirty="0" smtClean="0"/>
          </a:p>
          <a:p>
            <a:pPr algn="ctr">
              <a:defRPr/>
            </a:pPr>
            <a:r>
              <a:rPr lang="en-US" sz="3600" dirty="0" smtClean="0"/>
              <a:t>A small </a:t>
            </a:r>
            <a:r>
              <a:rPr lang="en-US" sz="3600" dirty="0"/>
              <a:t>business </a:t>
            </a:r>
            <a:r>
              <a:rPr lang="en-US" sz="3600" i="1" dirty="0" smtClean="0"/>
              <a:t>generally</a:t>
            </a:r>
            <a:r>
              <a:rPr lang="en-US" sz="3600" dirty="0" smtClean="0"/>
              <a:t> has</a:t>
            </a:r>
          </a:p>
          <a:p>
            <a:pPr algn="ctr">
              <a:defRPr/>
            </a:pPr>
            <a:endParaRPr lang="en-US" sz="3600" dirty="0" smtClean="0"/>
          </a:p>
          <a:p>
            <a:pPr algn="ctr">
              <a:defRPr/>
            </a:pPr>
            <a:r>
              <a:rPr lang="en-US" sz="3600" dirty="0" smtClean="0"/>
              <a:t>500 </a:t>
            </a:r>
            <a:r>
              <a:rPr lang="en-US" sz="3600" dirty="0"/>
              <a:t>employees or less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and/or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$6 </a:t>
            </a:r>
            <a:r>
              <a:rPr lang="en-US" sz="3600" dirty="0"/>
              <a:t>million in sales or less</a:t>
            </a:r>
            <a:r>
              <a:rPr lang="en-US" sz="3600" dirty="0" smtClean="0"/>
              <a:t>.</a:t>
            </a:r>
          </a:p>
          <a:p>
            <a:pPr algn="r">
              <a:defRPr/>
            </a:pPr>
            <a:r>
              <a:rPr lang="en-US" sz="2000" i="1" dirty="0" smtClean="0"/>
              <a:t>As defined by the U.S. Government</a:t>
            </a:r>
            <a:r>
              <a:rPr lang="en-US" sz="1050" i="1" dirty="0"/>
              <a:t/>
            </a:r>
            <a:br>
              <a:rPr lang="en-US" sz="1050" i="1" dirty="0"/>
            </a:br>
            <a:endParaRPr lang="en-US" sz="1050" i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5181600" cy="715962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1" charset="-128"/>
              </a:rPr>
              <a:t>Thank you!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2479"/>
            <a:ext cx="10937244" cy="442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Business Services that Support a Small Business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SBDC / SCORE </a:t>
            </a:r>
          </a:p>
          <a:p>
            <a:r>
              <a:rPr lang="en-US" dirty="0" smtClean="0"/>
              <a:t>Accounting &amp; Bookkeeping</a:t>
            </a:r>
          </a:p>
          <a:p>
            <a:r>
              <a:rPr lang="en-US" dirty="0" smtClean="0"/>
              <a:t>Insurance Agent</a:t>
            </a:r>
          </a:p>
          <a:p>
            <a:r>
              <a:rPr lang="en-US" dirty="0" smtClean="0"/>
              <a:t>Banker  </a:t>
            </a:r>
          </a:p>
          <a:p>
            <a:r>
              <a:rPr lang="en-US" dirty="0" smtClean="0"/>
              <a:t>Legal Counsel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58000" y="6019800"/>
            <a:ext cx="2045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Page </a:t>
            </a:r>
            <a:r>
              <a:rPr lang="en-US" sz="2800" dirty="0" smtClean="0"/>
              <a:t>15-16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b="1" dirty="0" smtClean="0">
              <a:ea typeface="ＭＳ Ｐゴシック" pitchFamily="1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800" b="1" dirty="0" smtClean="0">
                <a:ea typeface="ＭＳ Ｐゴシック" pitchFamily="1" charset="-128"/>
              </a:rPr>
              <a:t>What personal characteristics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800" b="1" dirty="0" smtClean="0">
                <a:ea typeface="ＭＳ Ｐゴシック" pitchFamily="1" charset="-128"/>
              </a:rPr>
              <a:t>does it take </a:t>
            </a:r>
            <a:r>
              <a:rPr lang="en-US" sz="4800" b="1" smtClean="0">
                <a:ea typeface="ＭＳ Ｐゴシック" pitchFamily="1" charset="-128"/>
              </a:rPr>
              <a:t>to succeed </a:t>
            </a:r>
            <a:r>
              <a:rPr lang="en-US" sz="4800" b="1" dirty="0" smtClean="0">
                <a:ea typeface="ＭＳ Ｐゴシック" pitchFamily="1" charset="-128"/>
              </a:rPr>
              <a:t>as a small business owner?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58225"/>
            <a:ext cx="381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Start-up Basics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7159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1" charset="-128"/>
              </a:rPr>
              <a:t>Start Up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7772400" cy="457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b="1" dirty="0" smtClean="0">
              <a:ea typeface="ＭＳ Ｐゴシック" pitchFamily="1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b="1" dirty="0" smtClean="0">
              <a:ea typeface="ＭＳ Ｐゴシック" pitchFamily="1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0" b="1" dirty="0" smtClean="0">
                <a:ea typeface="ＭＳ Ｐゴシック" pitchFamily="1" charset="-128"/>
              </a:rPr>
              <a:t>Why Do Businesses Fail?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b="1" dirty="0" smtClean="0">
              <a:ea typeface="ＭＳ Ｐゴシック" pitchFamily="1" charset="-128"/>
            </a:endParaRPr>
          </a:p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+mj-lt"/>
                <a:ea typeface="+mj-ea"/>
                <a:cs typeface="+mj-cs"/>
              </a:rPr>
              <a:t>Feasibility Checklist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Market Analysis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Customer Base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Competition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Sales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Supply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Expenses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Miscellaneous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Venture Feasibility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20484" name="Picture 4" descr="C:\Documents and Settings\johnsonma\Local Settings\Temporary Internet Files\Content.IE5\LZKQV6LF\MPj04331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388" y="2895600"/>
            <a:ext cx="37576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58000" y="6019800"/>
            <a:ext cx="2045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Page </a:t>
            </a:r>
            <a:r>
              <a:rPr lang="en-US" sz="2800" dirty="0" smtClean="0"/>
              <a:t>27-30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Property of IL SBDC at Black Hawk College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Updated 2013.08.01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505200" cy="7159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1" charset="-128"/>
              </a:rPr>
              <a:t>Market Research</a:t>
            </a:r>
            <a:r>
              <a:rPr lang="en-US" sz="3600" dirty="0" smtClean="0">
                <a:latin typeface="Arial Black" pitchFamily="34" charset="0"/>
                <a:ea typeface="ＭＳ Ｐゴシック" pitchFamily="1" charset="-128"/>
              </a:rPr>
              <a:t> </a:t>
            </a:r>
            <a:endParaRPr lang="en-US" sz="3600" dirty="0" smtClean="0"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marL="114300" indent="0" eaLnBrk="1" hangingPunct="1">
              <a:buClr>
                <a:srgbClr val="00768A"/>
              </a:buClr>
              <a:buNone/>
            </a:pPr>
            <a:r>
              <a:rPr lang="en-US" sz="2600" b="1" dirty="0" smtClean="0">
                <a:ea typeface="ＭＳ Ｐゴシック" pitchFamily="1" charset="-128"/>
              </a:rPr>
              <a:t>HOW CAN </a:t>
            </a:r>
            <a:r>
              <a:rPr lang="en-US" sz="2600" b="1" u="sng" dirty="0" smtClean="0">
                <a:ea typeface="ＭＳ Ｐゴシック" pitchFamily="1" charset="-128"/>
              </a:rPr>
              <a:t>YOU</a:t>
            </a:r>
            <a:r>
              <a:rPr lang="en-US" sz="2600" b="1" dirty="0" smtClean="0">
                <a:ea typeface="ＭＳ Ｐゴシック" pitchFamily="1" charset="-128"/>
              </a:rPr>
              <a:t> CONDUCT MARKET RESEARCH?</a:t>
            </a:r>
          </a:p>
          <a:p>
            <a:pPr marL="914400" lvl="2" indent="0" eaLnBrk="1" hangingPunct="1">
              <a:buClr>
                <a:srgbClr val="00768A"/>
              </a:buClr>
              <a:buNone/>
            </a:pPr>
            <a:r>
              <a:rPr lang="en-US" b="1" dirty="0" smtClean="0">
                <a:ea typeface="ＭＳ Ｐゴシック" pitchFamily="1" charset="-128"/>
              </a:rPr>
              <a:t>Direct (first hand)</a:t>
            </a:r>
            <a:endParaRPr lang="en-US" b="1" dirty="0">
              <a:ea typeface="ＭＳ Ｐゴシック" pitchFamily="1" charset="-128"/>
            </a:endParaRPr>
          </a:p>
          <a:p>
            <a:pPr lvl="3" eaLnBrk="1" hangingPunct="1">
              <a:buClr>
                <a:srgbClr val="00768A"/>
              </a:buClr>
            </a:pPr>
            <a:r>
              <a:rPr lang="en-US" sz="2400" b="1" dirty="0" smtClean="0">
                <a:ea typeface="ＭＳ Ｐゴシック" pitchFamily="1" charset="-128"/>
              </a:rPr>
              <a:t>Your experience</a:t>
            </a:r>
            <a:endParaRPr lang="en-US" sz="2400" b="1" dirty="0">
              <a:ea typeface="ＭＳ Ｐゴシック" pitchFamily="1" charset="-128"/>
            </a:endParaRPr>
          </a:p>
          <a:p>
            <a:pPr lvl="3" eaLnBrk="1" hangingPunct="1">
              <a:buClr>
                <a:srgbClr val="00768A"/>
              </a:buClr>
            </a:pPr>
            <a:r>
              <a:rPr lang="en-US" sz="2400" b="1" dirty="0" smtClean="0">
                <a:ea typeface="ＭＳ Ｐゴシック" pitchFamily="1" charset="-128"/>
              </a:rPr>
              <a:t>Who do you know in the industry</a:t>
            </a:r>
            <a:endParaRPr lang="en-US" sz="2400" b="1" dirty="0">
              <a:ea typeface="ＭＳ Ｐゴシック" pitchFamily="1" charset="-128"/>
            </a:endParaRPr>
          </a:p>
          <a:p>
            <a:pPr lvl="3" eaLnBrk="1" hangingPunct="1">
              <a:buClr>
                <a:srgbClr val="00768A"/>
              </a:buClr>
            </a:pPr>
            <a:r>
              <a:rPr lang="en-US" sz="2400" b="1" dirty="0" smtClean="0">
                <a:ea typeface="ＭＳ Ｐゴシック" pitchFamily="1" charset="-128"/>
              </a:rPr>
              <a:t>Potential customers</a:t>
            </a:r>
            <a:endParaRPr lang="en-US" sz="2400" b="1" dirty="0">
              <a:ea typeface="ＭＳ Ｐゴシック" pitchFamily="1" charset="-128"/>
            </a:endParaRPr>
          </a:p>
          <a:p>
            <a:pPr lvl="3" eaLnBrk="1" hangingPunct="1">
              <a:buClr>
                <a:srgbClr val="00768A"/>
              </a:buClr>
            </a:pPr>
            <a:r>
              <a:rPr lang="en-US" sz="2400" b="1" dirty="0">
                <a:ea typeface="ＭＳ Ｐゴシック" pitchFamily="1" charset="-128"/>
              </a:rPr>
              <a:t>Similar </a:t>
            </a:r>
            <a:r>
              <a:rPr lang="en-US" sz="2400" b="1" dirty="0" smtClean="0">
                <a:ea typeface="ＭＳ Ｐゴシック" pitchFamily="1" charset="-128"/>
              </a:rPr>
              <a:t>businesses</a:t>
            </a:r>
            <a:endParaRPr lang="en-US" sz="2400" b="1" dirty="0">
              <a:ea typeface="ＭＳ Ｐゴシック" pitchFamily="1" charset="-128"/>
            </a:endParaRPr>
          </a:p>
          <a:p>
            <a:pPr lvl="3" eaLnBrk="1" hangingPunct="1">
              <a:buClr>
                <a:srgbClr val="00768A"/>
              </a:buClr>
            </a:pPr>
            <a:r>
              <a:rPr lang="en-US" sz="2400" b="1" dirty="0">
                <a:ea typeface="ＭＳ Ｐゴシック" pitchFamily="1" charset="-128"/>
              </a:rPr>
              <a:t>Suppliers, </a:t>
            </a:r>
            <a:r>
              <a:rPr lang="en-US" sz="2400" b="1" dirty="0" smtClean="0">
                <a:ea typeface="ＭＳ Ｐゴシック" pitchFamily="1" charset="-128"/>
              </a:rPr>
              <a:t>vendors, bankers</a:t>
            </a:r>
            <a:endParaRPr lang="en-US" sz="2400" b="1" dirty="0">
              <a:ea typeface="ＭＳ Ｐゴシック" pitchFamily="1" charset="-128"/>
            </a:endParaRPr>
          </a:p>
          <a:p>
            <a:pPr lvl="3" eaLnBrk="1" hangingPunct="1">
              <a:buClr>
                <a:srgbClr val="00768A"/>
              </a:buClr>
            </a:pPr>
            <a:r>
              <a:rPr lang="en-US" sz="2400" b="1" dirty="0" smtClean="0">
                <a:ea typeface="ＭＳ Ｐゴシック" pitchFamily="1" charset="-128"/>
              </a:rPr>
              <a:t>Surveys/interviews/etc.</a:t>
            </a:r>
          </a:p>
          <a:p>
            <a:pPr marL="914400" lvl="2" indent="0" eaLnBrk="1" hangingPunct="1">
              <a:buClr>
                <a:srgbClr val="00768A"/>
              </a:buClr>
              <a:buNone/>
            </a:pPr>
            <a:r>
              <a:rPr lang="en-US" b="1" dirty="0" smtClean="0">
                <a:ea typeface="ＭＳ Ｐゴシック" pitchFamily="1" charset="-128"/>
              </a:rPr>
              <a:t>Other resources: SBDC, Trade Associations, Economic Forecasts, Websites</a:t>
            </a:r>
            <a:endParaRPr lang="en-US" b="1" dirty="0">
              <a:ea typeface="ＭＳ Ｐゴシック" pitchFamily="1" charset="-128"/>
            </a:endParaRPr>
          </a:p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505200" cy="7159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1" charset="-128"/>
              </a:rPr>
              <a:t>Market Research</a:t>
            </a:r>
            <a:r>
              <a:rPr lang="en-US" sz="3600" dirty="0" smtClean="0">
                <a:latin typeface="Arial Black" pitchFamily="34" charset="0"/>
                <a:ea typeface="ＭＳ Ｐゴシック" pitchFamily="1" charset="-128"/>
              </a:rPr>
              <a:t> </a:t>
            </a:r>
            <a:endParaRPr lang="en-US" sz="3600" dirty="0" smtClean="0"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marL="114300" indent="0" algn="ctr" eaLnBrk="1" hangingPunct="1">
              <a:buClr>
                <a:srgbClr val="00768A"/>
              </a:buClr>
              <a:buNone/>
            </a:pPr>
            <a:r>
              <a:rPr lang="en-US" sz="2600" b="1" dirty="0" smtClean="0">
                <a:ea typeface="ＭＳ Ｐゴシック" pitchFamily="1" charset="-128"/>
              </a:rPr>
              <a:t>MARKET RESEARCH RESOURCES</a:t>
            </a:r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Business Data and Statistics from SBA.gov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The U.S. Census Bureau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FedStats.gov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Small Business Statistics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b="1" dirty="0"/>
              <a:t>. </a:t>
            </a:r>
            <a:r>
              <a:rPr lang="en-US" b="1" dirty="0" smtClean="0"/>
              <a:t>EconomicIndicators.gov</a:t>
            </a:r>
          </a:p>
          <a:p>
            <a:pPr marL="393700" indent="-393700">
              <a:buNone/>
            </a:pPr>
            <a:r>
              <a:rPr lang="en-US" b="1" dirty="0" smtClean="0"/>
              <a:t>6. Visit </a:t>
            </a:r>
            <a:r>
              <a:rPr lang="en-US" b="1" dirty="0"/>
              <a:t>SBA’s </a:t>
            </a:r>
            <a:r>
              <a:rPr lang="en-US" b="1" dirty="0">
                <a:hlinkClick r:id="rId3" tooltip="Link to SBA's guide to conducting market research."/>
              </a:rPr>
              <a:t>Conducting Market Research</a:t>
            </a:r>
            <a:r>
              <a:rPr lang="en-US" b="1" dirty="0"/>
              <a:t> for tips to use this and other data.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 Iowa SBDC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66443"/>
            <a:ext cx="2514600" cy="3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EW 97-03 Iowa SBDC PPT Template TN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97-03 Iowa SBDC PPT Template TNR</Template>
  <TotalTime>2703</TotalTime>
  <Words>1444</Words>
  <Application>Microsoft Office PowerPoint</Application>
  <PresentationFormat>On-screen Show (4:3)</PresentationFormat>
  <Paragraphs>339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Times New Roman</vt:lpstr>
      <vt:lpstr>Wingdings</vt:lpstr>
      <vt:lpstr>NEW 97-03 Iowa SBDC PPT Template TNR</vt:lpstr>
      <vt:lpstr>Smart Start </vt:lpstr>
      <vt:lpstr>PowerPoint Presentation</vt:lpstr>
      <vt:lpstr>PowerPoint Presentation</vt:lpstr>
      <vt:lpstr>Business Services that Support a Small Business</vt:lpstr>
      <vt:lpstr>PowerPoint Presentation</vt:lpstr>
      <vt:lpstr>Start Up Basics</vt:lpstr>
      <vt:lpstr>  Feasibility Checklist  </vt:lpstr>
      <vt:lpstr>Market Research </vt:lpstr>
      <vt:lpstr>Market Research </vt:lpstr>
      <vt:lpstr>What EVERY Small Business Owner Needs to Know </vt:lpstr>
      <vt:lpstr>Outline of a Business Plan…</vt:lpstr>
      <vt:lpstr>Narrative</vt:lpstr>
      <vt:lpstr>Writing a Business Plan</vt:lpstr>
      <vt:lpstr>Writing a Business Plan</vt:lpstr>
      <vt:lpstr>Forms of Business Ownership</vt:lpstr>
      <vt:lpstr>Financing Your Small Business</vt:lpstr>
      <vt:lpstr>Financing your Small Business</vt:lpstr>
      <vt:lpstr>Financing Your Small Business</vt:lpstr>
      <vt:lpstr>“Can I get a grant to start my business?” </vt:lpstr>
      <vt:lpstr>“Can I get a grant to start my business?”</vt:lpstr>
      <vt:lpstr>“Can I get a grant to start my business?”</vt:lpstr>
      <vt:lpstr>“Can I get a grant to start my business?”</vt:lpstr>
      <vt:lpstr>“Can I get a grant to start my business?”</vt:lpstr>
      <vt:lpstr>“Can I get a grant to start my business?”</vt:lpstr>
      <vt:lpstr>Federal Employer Identification Number</vt:lpstr>
      <vt:lpstr>Credit Card Service</vt:lpstr>
      <vt:lpstr>Legalities, permits  and licenses</vt:lpstr>
      <vt:lpstr>$$  Resources  $$</vt:lpstr>
      <vt:lpstr>Partners and Resources</vt:lpstr>
      <vt:lpstr>Thank you!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 Duncan</dc:creator>
  <cp:lastModifiedBy>David</cp:lastModifiedBy>
  <cp:revision>103</cp:revision>
  <cp:lastPrinted>2014-03-17T19:37:20Z</cp:lastPrinted>
  <dcterms:created xsi:type="dcterms:W3CDTF">2010-11-08T15:40:09Z</dcterms:created>
  <dcterms:modified xsi:type="dcterms:W3CDTF">2017-08-10T20:14:52Z</dcterms:modified>
</cp:coreProperties>
</file>